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13"/>
  </p:notesMasterIdLst>
  <p:handoutMasterIdLst>
    <p:handoutMasterId r:id="rId114"/>
  </p:handoutMasterIdLst>
  <p:sldIdLst>
    <p:sldId id="706" r:id="rId2"/>
    <p:sldId id="611" r:id="rId3"/>
    <p:sldId id="662" r:id="rId4"/>
    <p:sldId id="635" r:id="rId5"/>
    <p:sldId id="594" r:id="rId6"/>
    <p:sldId id="782" r:id="rId7"/>
    <p:sldId id="598" r:id="rId8"/>
    <p:sldId id="599" r:id="rId9"/>
    <p:sldId id="532" r:id="rId10"/>
    <p:sldId id="676" r:id="rId11"/>
    <p:sldId id="656" r:id="rId12"/>
    <p:sldId id="643" r:id="rId13"/>
    <p:sldId id="663" r:id="rId14"/>
    <p:sldId id="576" r:id="rId15"/>
    <p:sldId id="1040" r:id="rId16"/>
    <p:sldId id="589" r:id="rId17"/>
    <p:sldId id="649" r:id="rId18"/>
    <p:sldId id="492" r:id="rId19"/>
    <p:sldId id="703" r:id="rId20"/>
    <p:sldId id="692" r:id="rId21"/>
    <p:sldId id="1049" r:id="rId22"/>
    <p:sldId id="698" r:id="rId23"/>
    <p:sldId id="704" r:id="rId24"/>
    <p:sldId id="709" r:id="rId25"/>
    <p:sldId id="701" r:id="rId26"/>
    <p:sldId id="702" r:id="rId27"/>
    <p:sldId id="708" r:id="rId28"/>
    <p:sldId id="707" r:id="rId29"/>
    <p:sldId id="713" r:id="rId30"/>
    <p:sldId id="714" r:id="rId31"/>
    <p:sldId id="1051" r:id="rId32"/>
    <p:sldId id="1058" r:id="rId33"/>
    <p:sldId id="660" r:id="rId34"/>
    <p:sldId id="1041" r:id="rId35"/>
    <p:sldId id="1046" r:id="rId36"/>
    <p:sldId id="1048" r:id="rId37"/>
    <p:sldId id="447" r:id="rId38"/>
    <p:sldId id="666" r:id="rId39"/>
    <p:sldId id="667" r:id="rId40"/>
    <p:sldId id="1045" r:id="rId41"/>
    <p:sldId id="716" r:id="rId42"/>
    <p:sldId id="566" r:id="rId43"/>
    <p:sldId id="1063" r:id="rId44"/>
    <p:sldId id="1064" r:id="rId45"/>
    <p:sldId id="1038" r:id="rId46"/>
    <p:sldId id="1052" r:id="rId47"/>
    <p:sldId id="1060" r:id="rId48"/>
    <p:sldId id="1061" r:id="rId49"/>
    <p:sldId id="1062" r:id="rId50"/>
    <p:sldId id="1059" r:id="rId51"/>
    <p:sldId id="1055" r:id="rId52"/>
    <p:sldId id="1056" r:id="rId53"/>
    <p:sldId id="1047" r:id="rId54"/>
    <p:sldId id="1057" r:id="rId55"/>
    <p:sldId id="693" r:id="rId56"/>
    <p:sldId id="1044" r:id="rId57"/>
    <p:sldId id="1053" r:id="rId58"/>
    <p:sldId id="1054" r:id="rId59"/>
    <p:sldId id="672" r:id="rId60"/>
    <p:sldId id="683" r:id="rId61"/>
    <p:sldId id="661" r:id="rId62"/>
    <p:sldId id="669" r:id="rId63"/>
    <p:sldId id="677" r:id="rId64"/>
    <p:sldId id="1027" r:id="rId65"/>
    <p:sldId id="1034" r:id="rId66"/>
    <p:sldId id="1036" r:id="rId67"/>
    <p:sldId id="1035" r:id="rId68"/>
    <p:sldId id="1033" r:id="rId69"/>
    <p:sldId id="639" r:id="rId70"/>
    <p:sldId id="675" r:id="rId71"/>
    <p:sldId id="682" r:id="rId72"/>
    <p:sldId id="705" r:id="rId73"/>
    <p:sldId id="695" r:id="rId74"/>
    <p:sldId id="657" r:id="rId75"/>
    <p:sldId id="658" r:id="rId76"/>
    <p:sldId id="664" r:id="rId77"/>
    <p:sldId id="699" r:id="rId78"/>
    <p:sldId id="710" r:id="rId79"/>
    <p:sldId id="711" r:id="rId80"/>
    <p:sldId id="712" r:id="rId81"/>
    <p:sldId id="674" r:id="rId82"/>
    <p:sldId id="679" r:id="rId83"/>
    <p:sldId id="647" r:id="rId84"/>
    <p:sldId id="671" r:id="rId85"/>
    <p:sldId id="646" r:id="rId86"/>
    <p:sldId id="641" r:id="rId87"/>
    <p:sldId id="637" r:id="rId88"/>
    <p:sldId id="633" r:id="rId89"/>
    <p:sldId id="632" r:id="rId90"/>
    <p:sldId id="628" r:id="rId91"/>
    <p:sldId id="629" r:id="rId92"/>
    <p:sldId id="630" r:id="rId93"/>
    <p:sldId id="631" r:id="rId94"/>
    <p:sldId id="627" r:id="rId95"/>
    <p:sldId id="623" r:id="rId96"/>
    <p:sldId id="624" r:id="rId97"/>
    <p:sldId id="626" r:id="rId98"/>
    <p:sldId id="655" r:id="rId99"/>
    <p:sldId id="620" r:id="rId100"/>
    <p:sldId id="617" r:id="rId101"/>
    <p:sldId id="614" r:id="rId102"/>
    <p:sldId id="616" r:id="rId103"/>
    <p:sldId id="546" r:id="rId104"/>
    <p:sldId id="562" r:id="rId105"/>
    <p:sldId id="534" r:id="rId106"/>
    <p:sldId id="535" r:id="rId107"/>
    <p:sldId id="653" r:id="rId108"/>
    <p:sldId id="654" r:id="rId109"/>
    <p:sldId id="684" r:id="rId110"/>
    <p:sldId id="686" r:id="rId111"/>
    <p:sldId id="687" r:id="rId11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4C034"/>
    <a:srgbClr val="E3B788"/>
    <a:srgbClr val="0432FF"/>
    <a:srgbClr val="FF3381"/>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133" autoAdjust="0"/>
    <p:restoredTop sz="61868" autoAdjust="0"/>
  </p:normalViewPr>
  <p:slideViewPr>
    <p:cSldViewPr snapToObjects="1">
      <p:cViewPr varScale="1">
        <p:scale>
          <a:sx n="126" d="100"/>
          <a:sy n="126" d="100"/>
        </p:scale>
        <p:origin x="512" y="192"/>
      </p:cViewPr>
      <p:guideLst>
        <p:guide orient="horz" pos="2160"/>
        <p:guide pos="2880"/>
      </p:guideLst>
    </p:cSldViewPr>
  </p:slideViewPr>
  <p:notesTextViewPr>
    <p:cViewPr>
      <p:scale>
        <a:sx n="105" d="100"/>
        <a:sy n="105"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heme" Target="theme/theme1.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notesMaster" Target="notesMasters/notesMaster1.xml"/><Relationship Id="rId118" Type="http://schemas.openxmlformats.org/officeDocument/2006/relationships/tableStyles" Target="tableStyle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handoutMaster" Target="handoutMasters/handout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2336BAA1-7BEB-574F-9332-A8CB6336891F}" type="datetime1">
              <a:rPr lang="en-US"/>
              <a:pPr>
                <a:defRPr/>
              </a:pPr>
              <a:t>9/24/19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611E3C2-1F4F-7F48-9F15-03EDCD9FB948}" type="slidenum">
              <a:rPr lang="en-US"/>
              <a:pPr>
                <a:defRPr/>
              </a:pPr>
              <a:t>‹#›</a:t>
            </a:fld>
            <a:endParaRPr lang="en-US"/>
          </a:p>
        </p:txBody>
      </p:sp>
    </p:spTree>
    <p:extLst>
      <p:ext uri="{BB962C8B-B14F-4D97-AF65-F5344CB8AC3E}">
        <p14:creationId xmlns:p14="http://schemas.microsoft.com/office/powerpoint/2010/main" val="4355949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AD6950A4-0CF8-574E-9BF4-9F0DC096EE7E}" type="datetime1">
              <a:rPr lang="en-US"/>
              <a:pPr>
                <a:defRPr/>
              </a:pPr>
              <a:t>9/24/19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Arial" pitchFamily="1" charset="0"/>
                <a:ea typeface="ＭＳ Ｐゴシック" pitchFamily="1" charset="-128"/>
                <a:cs typeface="ＭＳ Ｐゴシック" pitchFamily="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C42B729C-E057-6B48-8C18-E4752CC8D797}" type="slidenum">
              <a:rPr lang="en-US"/>
              <a:pPr>
                <a:defRPr/>
              </a:pPr>
              <a:t>‹#›</a:t>
            </a:fld>
            <a:endParaRPr lang="en-US"/>
          </a:p>
        </p:txBody>
      </p:sp>
    </p:spTree>
    <p:extLst>
      <p:ext uri="{BB962C8B-B14F-4D97-AF65-F5344CB8AC3E}">
        <p14:creationId xmlns:p14="http://schemas.microsoft.com/office/powerpoint/2010/main" val="1970367788"/>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cience.sciencemag.org.ezproxy.library.wisc.edu/content/early/2018/07/11/science.aat2890.full#F3"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cience.sciencemag.org.ezproxy.library.wisc.edu/content/361/6398/eaat1378#ref-54" TargetMode="External"/><Relationship Id="rId13" Type="http://schemas.openxmlformats.org/officeDocument/2006/relationships/hyperlink" Target="http://science.sciencemag.org.ezproxy.library.wisc.edu/content/361/6398/eaat1378#ref-16" TargetMode="External"/><Relationship Id="rId18" Type="http://schemas.openxmlformats.org/officeDocument/2006/relationships/hyperlink" Target="http://science.sciencemag.org.ezproxy.library.wisc.edu/content/361/6398/eaat1378#ref-25" TargetMode="External"/><Relationship Id="rId3" Type="http://schemas.openxmlformats.org/officeDocument/2006/relationships/hyperlink" Target="http://science.sciencemag.org.ezproxy.library.wisc.edu/content/361/6398/eaat1378#ref-38" TargetMode="External"/><Relationship Id="rId21" Type="http://schemas.openxmlformats.org/officeDocument/2006/relationships/hyperlink" Target="http://science.sciencemag.org.ezproxy.library.wisc.edu/content/361/6398/eaat1378#F4" TargetMode="External"/><Relationship Id="rId7" Type="http://schemas.openxmlformats.org/officeDocument/2006/relationships/hyperlink" Target="http://science.sciencemag.org.ezproxy.library.wisc.edu/content/361/6398/eaat1378#ref-53" TargetMode="External"/><Relationship Id="rId12" Type="http://schemas.openxmlformats.org/officeDocument/2006/relationships/hyperlink" Target="http://science.sciencemag.org.ezproxy.library.wisc.edu/content/361/6398/eaat1378#ref-58" TargetMode="External"/><Relationship Id="rId17" Type="http://schemas.openxmlformats.org/officeDocument/2006/relationships/hyperlink" Target="http://science.sciencemag.org.ezproxy.library.wisc.edu/content/361/6398/eaat1378#ref-61" TargetMode="External"/><Relationship Id="rId2" Type="http://schemas.openxmlformats.org/officeDocument/2006/relationships/slide" Target="../slides/slide29.xml"/><Relationship Id="rId16" Type="http://schemas.openxmlformats.org/officeDocument/2006/relationships/hyperlink" Target="http://science.sciencemag.org.ezproxy.library.wisc.edu/content/361/6398/eaat1378#ref-60" TargetMode="External"/><Relationship Id="rId20" Type="http://schemas.openxmlformats.org/officeDocument/2006/relationships/hyperlink" Target="http://science.sciencemag.org.ezproxy.library.wisc.edu/content/361/6398/eaat1378#ref-23" TargetMode="External"/><Relationship Id="rId1" Type="http://schemas.openxmlformats.org/officeDocument/2006/relationships/notesMaster" Target="../notesMasters/notesMaster1.xml"/><Relationship Id="rId6" Type="http://schemas.openxmlformats.org/officeDocument/2006/relationships/hyperlink" Target="http://science.sciencemag.org.ezproxy.library.wisc.edu/content/361/6398/eaat1378#ref-43" TargetMode="External"/><Relationship Id="rId11" Type="http://schemas.openxmlformats.org/officeDocument/2006/relationships/hyperlink" Target="http://science.sciencemag.org.ezproxy.library.wisc.edu/content/361/6398/eaat1378#ref-57" TargetMode="External"/><Relationship Id="rId5" Type="http://schemas.openxmlformats.org/officeDocument/2006/relationships/hyperlink" Target="http://science.sciencemag.org.ezproxy.library.wisc.edu/content/361/6398/eaat1378#ref-52" TargetMode="External"/><Relationship Id="rId15" Type="http://schemas.openxmlformats.org/officeDocument/2006/relationships/hyperlink" Target="http://science.sciencemag.org.ezproxy.library.wisc.edu/content/361/6398/eaat1378#ref-59" TargetMode="External"/><Relationship Id="rId10" Type="http://schemas.openxmlformats.org/officeDocument/2006/relationships/hyperlink" Target="http://science.sciencemag.org.ezproxy.library.wisc.edu/content/361/6398/eaat1378#ref-56" TargetMode="External"/><Relationship Id="rId19" Type="http://schemas.openxmlformats.org/officeDocument/2006/relationships/hyperlink" Target="http://science.sciencemag.org.ezproxy.library.wisc.edu/content/361/6398/eaat1378#ref-62" TargetMode="External"/><Relationship Id="rId4" Type="http://schemas.openxmlformats.org/officeDocument/2006/relationships/hyperlink" Target="http://science.sciencemag.org.ezproxy.library.wisc.edu/content/361/6398/eaat1378#ref-39" TargetMode="External"/><Relationship Id="rId9" Type="http://schemas.openxmlformats.org/officeDocument/2006/relationships/hyperlink" Target="http://science.sciencemag.org.ezproxy.library.wisc.edu/content/361/6398/eaat1378#ref-55" TargetMode="External"/><Relationship Id="rId14" Type="http://schemas.openxmlformats.org/officeDocument/2006/relationships/hyperlink" Target="http://science.sciencemag.org.ezproxy.library.wisc.edu/content/361/6398/eaat1378#ref-35"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ormAutofit fontScale="85000" lnSpcReduction="1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b="1" dirty="0">
                <a:latin typeface="Calibri" charset="0"/>
                <a:ea typeface="ＭＳ Ｐゴシック" charset="0"/>
                <a:cs typeface="ＭＳ Ｐゴシック" charset="0"/>
              </a:rPr>
              <a:t>Session: The multi-messenger future</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latin typeface="Calibri" charset="0"/>
                <a:ea typeface="ＭＳ Ｐゴシック" charset="0"/>
                <a:cs typeface="ＭＳ Ｐゴシック" charset="0"/>
              </a:rPr>
              <a:t>Olivierr</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Hervet</a:t>
            </a:r>
            <a:r>
              <a:rPr lang="en-US" dirty="0">
                <a:latin typeface="Calibri" charset="0"/>
                <a:ea typeface="ＭＳ Ｐゴシック" charset="0"/>
                <a:cs typeface="ＭＳ Ｐゴシック" charset="0"/>
              </a:rPr>
              <a:t> 30 min on CTA</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Justin Vandenbroucke 30 min on neutrinos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Roger Blandford 30 min on “multi </a:t>
            </a:r>
            <a:r>
              <a:rPr lang="en-US" dirty="0" err="1">
                <a:latin typeface="Calibri" charset="0"/>
                <a:ea typeface="ＭＳ Ｐゴシック" charset="0"/>
                <a:cs typeface="ＭＳ Ｐゴシック" charset="0"/>
              </a:rPr>
              <a:t>mesages</a:t>
            </a:r>
            <a:r>
              <a:rPr lang="en-US" dirty="0">
                <a:latin typeface="Calibri" charset="0"/>
                <a:ea typeface="ＭＳ Ｐゴシック" charset="0"/>
                <a:cs typeface="ＭＳ Ｐゴシック" charset="0"/>
              </a:rPr>
              <a:t>”</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Discussion 30 min</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Coffee break 30 min</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Noemi Globus 30 min on UHECR</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Anita Reimer 15 min on modeling</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latin typeface="Calibri" charset="0"/>
                <a:ea typeface="ＭＳ Ｐゴシック" charset="0"/>
                <a:cs typeface="ＭＳ Ｐゴシック" charset="0"/>
              </a:rPr>
              <a:t>Ke</a:t>
            </a:r>
            <a:r>
              <a:rPr lang="en-US" dirty="0">
                <a:latin typeface="Calibri" charset="0"/>
                <a:ea typeface="ＭＳ Ｐゴシック" charset="0"/>
                <a:cs typeface="ＭＳ Ｐゴシック" charset="0"/>
              </a:rPr>
              <a:t> Fang 15 min on SS 433</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Dmitry </a:t>
            </a:r>
            <a:r>
              <a:rPr lang="en-US" dirty="0" err="1">
                <a:latin typeface="Calibri" charset="0"/>
                <a:ea typeface="ＭＳ Ｐゴシック" charset="0"/>
                <a:cs typeface="ＭＳ Ｐゴシック" charset="0"/>
              </a:rPr>
              <a:t>Blinov</a:t>
            </a:r>
            <a:r>
              <a:rPr lang="en-US" dirty="0">
                <a:latin typeface="Calibri" charset="0"/>
                <a:ea typeface="ＭＳ Ｐゴシック" charset="0"/>
                <a:cs typeface="ＭＳ Ｐゴシック" charset="0"/>
              </a:rPr>
              <a:t> 15 min on optical-radio offsets</a:t>
            </a:r>
          </a:p>
          <a:p>
            <a:pPr marL="228600" marR="0" indent="-228600" algn="l" defTabSz="457200" rtl="0" eaLnBrk="0" fontAlgn="base" latinLnBrk="0" hangingPunct="0">
              <a:lnSpc>
                <a:spcPct val="100000"/>
              </a:lnSpc>
              <a:spcBef>
                <a:spcPct val="30000"/>
              </a:spcBef>
              <a:spcAft>
                <a:spcPct val="0"/>
              </a:spcAft>
              <a:buClrTx/>
              <a:buSzTx/>
              <a:buFontTx/>
              <a:buAutoNum type="alphaUcPeriod"/>
              <a:tabLst/>
              <a:defRPr/>
            </a:pPr>
            <a:endParaRPr lang="en-US" dirty="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Questions received:</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Any update on flavor ratio?</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Are TXS neutrino and gamma luminosities isotropic equivalent?</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What are the excluded sectors on Gen 2 array layout diagram?</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What technical lessons learned that you would do differently / next time in design/construction?</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At low energy, is there any way to beat down the atmospheric neutrino background?</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Is the 10-year NGC 1068 all-sky / source list warm spot consistent with non-detection in 8 year results?</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Is there any time variation in the NGC 1068 warm spot (maybe indicated by difference from 8 year results)?</a:t>
            </a:r>
          </a:p>
          <a:p>
            <a:pPr marL="228600" marR="0" indent="-228600" algn="l" defTabSz="457200" rtl="0" eaLnBrk="0" fontAlgn="base" latinLnBrk="0" hangingPunct="0">
              <a:lnSpc>
                <a:spcPct val="100000"/>
              </a:lnSpc>
              <a:spcBef>
                <a:spcPct val="30000"/>
              </a:spcBef>
              <a:spcAft>
                <a:spcPct val="0"/>
              </a:spcAft>
              <a:buClrTx/>
              <a:buSzTx/>
              <a:buFontTx/>
              <a:buAutoNum type="arabicParenR"/>
              <a:tabLst/>
              <a:defRPr/>
            </a:pPr>
            <a:r>
              <a:rPr lang="en-US" dirty="0">
                <a:latin typeface="Calibri" charset="0"/>
                <a:ea typeface="ＭＳ Ｐゴシック" charset="0"/>
                <a:cs typeface="ＭＳ Ｐゴシック" charset="0"/>
              </a:rPr>
              <a:t>What are latest results from correlation with large-scale structure?  Can this be used to constrain distance to sources?</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1</a:t>
            </a:fld>
            <a:endParaRPr lang="en-US" sz="1200"/>
          </a:p>
        </p:txBody>
      </p:sp>
    </p:spTree>
    <p:extLst>
      <p:ext uri="{BB962C8B-B14F-4D97-AF65-F5344CB8AC3E}">
        <p14:creationId xmlns:p14="http://schemas.microsoft.com/office/powerpoint/2010/main" val="20220781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Bert over Lake</a:t>
            </a:r>
            <a:r>
              <a:rPr lang="en-US" baseline="0" dirty="0"/>
              <a:t> Mendota / Memorial Union Terrace</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10</a:t>
            </a:fld>
            <a:endParaRPr lang="en-US" altLang="en-US"/>
          </a:p>
        </p:txBody>
      </p:sp>
    </p:spTree>
    <p:extLst>
      <p:ext uri="{BB962C8B-B14F-4D97-AF65-F5344CB8AC3E}">
        <p14:creationId xmlns:p14="http://schemas.microsoft.com/office/powerpoint/2010/main" val="188592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details</a:t>
            </a:r>
            <a:r>
              <a:rPr lang="en-US" baseline="0" dirty="0"/>
              <a:t> on 6 year analysis:</a:t>
            </a:r>
          </a:p>
          <a:p>
            <a:r>
              <a:rPr lang="en-US" baseline="0" dirty="0"/>
              <a:t>1710.01191 (ICRC)</a:t>
            </a:r>
          </a:p>
          <a:p>
            <a:endParaRPr lang="en-US" baseline="0" dirty="0"/>
          </a:p>
          <a:p>
            <a:r>
              <a:rPr lang="en-US" baseline="0" dirty="0"/>
              <a:t>103 events out of which 60 have </a:t>
            </a:r>
            <a:r>
              <a:rPr lang="en-US" baseline="0" dirty="0" err="1"/>
              <a:t>Edep</a:t>
            </a:r>
            <a:r>
              <a:rPr lang="en-US" baseline="0" dirty="0"/>
              <a:t> &gt; 60 </a:t>
            </a:r>
            <a:r>
              <a:rPr lang="en-US" baseline="0" dirty="0" err="1"/>
              <a:t>TeV</a:t>
            </a:r>
            <a:endParaRPr lang="en-US" baseline="0" dirty="0"/>
          </a:p>
          <a:p>
            <a:r>
              <a:rPr lang="en-US" baseline="0" dirty="0"/>
              <a:t>75% </a:t>
            </a:r>
            <a:r>
              <a:rPr lang="en-US" baseline="0" dirty="0" err="1"/>
              <a:t>astro</a:t>
            </a:r>
            <a:r>
              <a:rPr lang="en-US" baseline="0" dirty="0"/>
              <a:t> purity above 60 </a:t>
            </a:r>
            <a:r>
              <a:rPr lang="en-US" baseline="0" dirty="0" err="1"/>
              <a:t>TeV</a:t>
            </a:r>
            <a:endParaRPr lang="en-US" baseline="0" dirty="0"/>
          </a:p>
          <a:p>
            <a:endParaRPr lang="en-US" baseline="0" dirty="0"/>
          </a:p>
          <a:p>
            <a:r>
              <a:rPr lang="en-US" baseline="0" dirty="0"/>
              <a:t>Pink are new events in 7.5 </a:t>
            </a:r>
            <a:r>
              <a:rPr lang="en-US" baseline="0" dirty="0" err="1"/>
              <a:t>yr</a:t>
            </a:r>
            <a:r>
              <a:rPr lang="en-US" baseline="0" dirty="0"/>
              <a:t> analysis</a:t>
            </a:r>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11</a:t>
            </a:fld>
            <a:endParaRPr lang="en-US"/>
          </a:p>
        </p:txBody>
      </p:sp>
    </p:spTree>
    <p:extLst>
      <p:ext uri="{BB962C8B-B14F-4D97-AF65-F5344CB8AC3E}">
        <p14:creationId xmlns:p14="http://schemas.microsoft.com/office/powerpoint/2010/main" val="1720848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a:t>
            </a:r>
            <a:r>
              <a:rPr lang="en-US" dirty="0" err="1"/>
              <a:t>detials</a:t>
            </a:r>
            <a:r>
              <a:rPr lang="en-US" baseline="0" dirty="0"/>
              <a:t> on 6 year analysis:</a:t>
            </a:r>
          </a:p>
          <a:p>
            <a:r>
              <a:rPr lang="en-US" baseline="0" dirty="0"/>
              <a:t>1710.01191 (ICRC)</a:t>
            </a:r>
          </a:p>
          <a:p>
            <a:endParaRPr lang="en-US" dirty="0"/>
          </a:p>
          <a:p>
            <a:r>
              <a:rPr lang="en-US" dirty="0"/>
              <a:t>TODO: dates of dataset; background fraction estimation and type of events; background fraction contamination for tracks</a:t>
            </a:r>
            <a:r>
              <a:rPr lang="en-US" baseline="0" dirty="0"/>
              <a:t> vs. cascades</a:t>
            </a:r>
            <a:endParaRPr lang="en-US" dirty="0"/>
          </a:p>
          <a:p>
            <a:endParaRPr lang="en-US" baseline="0" dirty="0"/>
          </a:p>
          <a:p>
            <a:r>
              <a:rPr lang="en-US" baseline="0" dirty="0"/>
              <a:t>103 above ~20 </a:t>
            </a:r>
            <a:r>
              <a:rPr lang="en-US" baseline="0" dirty="0" err="1"/>
              <a:t>TeV</a:t>
            </a:r>
            <a:r>
              <a:rPr lang="en-US" baseline="0" dirty="0"/>
              <a:t> (cut is on </a:t>
            </a:r>
            <a:r>
              <a:rPr lang="en-US" baseline="0" dirty="0" err="1"/>
              <a:t>Npe</a:t>
            </a:r>
            <a:r>
              <a:rPr lang="en-US" baseline="0" dirty="0"/>
              <a:t>, not </a:t>
            </a:r>
            <a:r>
              <a:rPr lang="en-US" baseline="0" dirty="0" err="1"/>
              <a:t>Edep</a:t>
            </a:r>
            <a:r>
              <a:rPr lang="en-US" baseline="0" dirty="0"/>
              <a:t>)</a:t>
            </a:r>
            <a:endParaRPr lang="en-US" dirty="0"/>
          </a:p>
        </p:txBody>
      </p:sp>
      <p:sp>
        <p:nvSpPr>
          <p:cNvPr id="4" name="Slide Number Placeholder 3"/>
          <p:cNvSpPr>
            <a:spLocks noGrp="1"/>
          </p:cNvSpPr>
          <p:nvPr>
            <p:ph type="sldNum" sz="quarter" idx="10"/>
          </p:nvPr>
        </p:nvSpPr>
        <p:spPr/>
        <p:txBody>
          <a:bodyPr/>
          <a:lstStyle/>
          <a:p>
            <a:fld id="{DE8E4EC3-94D5-E24E-80EE-0BB2D5203C4B}" type="slidenum">
              <a:rPr lang="en-US" smtClean="0"/>
              <a:pPr/>
              <a:t>12</a:t>
            </a:fld>
            <a:endParaRPr lang="en-US"/>
          </a:p>
        </p:txBody>
      </p:sp>
    </p:spTree>
    <p:extLst>
      <p:ext uri="{BB962C8B-B14F-4D97-AF65-F5344CB8AC3E}">
        <p14:creationId xmlns:p14="http://schemas.microsoft.com/office/powerpoint/2010/main" val="1122973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7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tLang="en-US"/>
          </a:p>
        </p:txBody>
      </p:sp>
      <p:sp>
        <p:nvSpPr>
          <p:cNvPr id="47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B160FA11-B990-0F44-8C72-C7CDFE7A694F}" type="slidenum">
              <a:rPr lang="en-US" altLang="en-US" sz="1200"/>
              <a:pPr eaLnBrk="1" hangingPunct="1"/>
              <a:t>13</a:t>
            </a:fld>
            <a:endParaRPr lang="en-US" altLang="en-US" sz="1200"/>
          </a:p>
        </p:txBody>
      </p:sp>
    </p:spTree>
    <p:extLst>
      <p:ext uri="{BB962C8B-B14F-4D97-AF65-F5344CB8AC3E}">
        <p14:creationId xmlns:p14="http://schemas.microsoft.com/office/powerpoint/2010/main" val="538458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 years of data</a:t>
            </a:r>
          </a:p>
          <a:p>
            <a:r>
              <a:rPr lang="en-US" dirty="0"/>
              <a:t>Published </a:t>
            </a:r>
            <a:r>
              <a:rPr lang="en-US" dirty="0" err="1"/>
              <a:t>ApJ</a:t>
            </a:r>
            <a:r>
              <a:rPr lang="en-US" dirty="0"/>
              <a:t> is 6 years</a:t>
            </a:r>
          </a:p>
          <a:p>
            <a:r>
              <a:rPr lang="en-US" dirty="0"/>
              <a:t>Significance: 5.6, 6.7 sigma respectively</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14</a:t>
            </a:fld>
            <a:endParaRPr lang="en-US"/>
          </a:p>
        </p:txBody>
      </p:sp>
    </p:spTree>
    <p:extLst>
      <p:ext uri="{BB962C8B-B14F-4D97-AF65-F5344CB8AC3E}">
        <p14:creationId xmlns:p14="http://schemas.microsoft.com/office/powerpoint/2010/main" val="2036175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Comparison of the best-fits and profile likelihood contours (68% and 95% CL) of different </a:t>
            </a:r>
            <a:r>
              <a:rPr lang="en-US" dirty="0" err="1"/>
              <a:t>IceCube</a:t>
            </a:r>
            <a:r>
              <a:rPr lang="en-US" dirty="0"/>
              <a:t> analyses measuring the astrophysical flux, assuming a single power-law energy spectrum. The y-axis shows the per-flavor normalization anchored at 100 </a:t>
            </a:r>
            <a:r>
              <a:rPr lang="en-US" dirty="0" err="1"/>
              <a:t>TeV</a:t>
            </a:r>
            <a:r>
              <a:rPr lang="en-US" dirty="0"/>
              <a:t>.</a:t>
            </a:r>
          </a:p>
          <a:p>
            <a:endParaRPr lang="en-US" dirty="0"/>
          </a:p>
          <a:p>
            <a:r>
              <a:rPr lang="en-US" dirty="0"/>
              <a:t>For each flavor, if E</a:t>
            </a:r>
            <a:r>
              <a:rPr lang="en-US" baseline="30000" dirty="0"/>
              <a:t>-2.3</a:t>
            </a:r>
            <a:r>
              <a:rPr lang="en-US" dirty="0"/>
              <a:t> then ~1.5 x 10</a:t>
            </a:r>
            <a:r>
              <a:rPr lang="en-US" baseline="30000" dirty="0"/>
              <a:t>-18</a:t>
            </a:r>
            <a:r>
              <a:rPr lang="en-US" dirty="0"/>
              <a:t> /GeV/cm2/s/</a:t>
            </a:r>
            <a:r>
              <a:rPr lang="en-US" dirty="0" err="1"/>
              <a:t>sr</a:t>
            </a:r>
            <a:r>
              <a:rPr lang="en-US" dirty="0"/>
              <a:t> normalization at 100 </a:t>
            </a:r>
            <a:r>
              <a:rPr lang="en-US" dirty="0" err="1"/>
              <a:t>TeV</a:t>
            </a:r>
            <a:endParaRPr lang="en-US" dirty="0"/>
          </a:p>
          <a:p>
            <a:endParaRPr lang="en-US" dirty="0"/>
          </a:p>
          <a:p>
            <a:r>
              <a:rPr lang="en-US" dirty="0"/>
              <a:t>For simplicity: consider E</a:t>
            </a:r>
            <a:r>
              <a:rPr lang="en-US" baseline="30000" dirty="0"/>
              <a:t>-2.0</a:t>
            </a:r>
            <a:r>
              <a:rPr lang="en-US" dirty="0"/>
              <a:t> and  (1 x 10</a:t>
            </a:r>
            <a:r>
              <a:rPr lang="en-US" baseline="30000" dirty="0"/>
              <a:t>-18</a:t>
            </a:r>
            <a:r>
              <a:rPr lang="en-US" dirty="0"/>
              <a:t> /cm2/s/</a:t>
            </a:r>
            <a:r>
              <a:rPr lang="en-US" dirty="0" err="1"/>
              <a:t>sr</a:t>
            </a:r>
            <a:r>
              <a:rPr lang="en-US" dirty="0"/>
              <a:t>/GeV)*(1000 GeV / </a:t>
            </a:r>
            <a:r>
              <a:rPr lang="en-US" dirty="0" err="1"/>
              <a:t>TeV</a:t>
            </a:r>
            <a:r>
              <a:rPr lang="en-US" dirty="0"/>
              <a:t>) normalization at 100 </a:t>
            </a:r>
            <a:r>
              <a:rPr lang="en-US" dirty="0" err="1"/>
              <a:t>TeV</a:t>
            </a:r>
            <a:endParaRPr lang="en-US" dirty="0"/>
          </a:p>
          <a:p>
            <a:r>
              <a:rPr lang="en-US" dirty="0"/>
              <a:t>For E-2, same normalization at any reference energy</a:t>
            </a:r>
          </a:p>
          <a:p>
            <a:endParaRPr lang="en-US" dirty="0"/>
          </a:p>
          <a:p>
            <a:r>
              <a:rPr lang="en-US" dirty="0"/>
              <a:t>= 1 x 10</a:t>
            </a:r>
            <a:r>
              <a:rPr lang="en-US" baseline="30000" dirty="0"/>
              <a:t>-15</a:t>
            </a:r>
            <a:r>
              <a:rPr lang="en-US" dirty="0"/>
              <a:t> /cm2/s/</a:t>
            </a:r>
            <a:r>
              <a:rPr lang="en-US" dirty="0" err="1"/>
              <a:t>sr</a:t>
            </a:r>
            <a:r>
              <a:rPr lang="en-US" dirty="0"/>
              <a:t>/</a:t>
            </a:r>
            <a:r>
              <a:rPr lang="en-US" dirty="0" err="1"/>
              <a:t>TeV</a:t>
            </a:r>
            <a:endParaRPr lang="en-US" dirty="0"/>
          </a:p>
          <a:p>
            <a:endParaRPr lang="en-US" dirty="0"/>
          </a:p>
          <a:p>
            <a:r>
              <a:rPr lang="en-US" dirty="0"/>
              <a:t>Integrate over 4pi ski:</a:t>
            </a:r>
          </a:p>
          <a:p>
            <a:r>
              <a:rPr lang="en-US" dirty="0" err="1"/>
              <a:t>dN</a:t>
            </a:r>
            <a:r>
              <a:rPr lang="en-US" dirty="0"/>
              <a:t>/</a:t>
            </a:r>
            <a:r>
              <a:rPr lang="en-US" dirty="0" err="1"/>
              <a:t>dA</a:t>
            </a:r>
            <a:r>
              <a:rPr lang="en-US" dirty="0"/>
              <a:t>/dt/</a:t>
            </a:r>
            <a:r>
              <a:rPr lang="en-US" dirty="0" err="1"/>
              <a:t>dE</a:t>
            </a:r>
            <a:r>
              <a:rPr lang="en-US" dirty="0"/>
              <a:t> = 1.3 x 10</a:t>
            </a:r>
            <a:r>
              <a:rPr lang="en-US" baseline="30000" dirty="0"/>
              <a:t>-14</a:t>
            </a:r>
            <a:r>
              <a:rPr lang="en-US" dirty="0"/>
              <a:t> /cm2/s/</a:t>
            </a:r>
            <a:r>
              <a:rPr lang="en-US" dirty="0" err="1"/>
              <a:t>TeV</a:t>
            </a:r>
            <a:r>
              <a:rPr lang="en-US" dirty="0"/>
              <a:t> normalization at 100 </a:t>
            </a:r>
            <a:r>
              <a:rPr lang="en-US" dirty="0" err="1"/>
              <a:t>TeV</a:t>
            </a:r>
            <a:r>
              <a:rPr lang="en-US" dirty="0"/>
              <a:t> </a:t>
            </a:r>
          </a:p>
          <a:p>
            <a:endParaRPr lang="en-US" dirty="0"/>
          </a:p>
          <a:p>
            <a:r>
              <a:rPr lang="en-US" dirty="0"/>
              <a:t>So E2 </a:t>
            </a:r>
            <a:r>
              <a:rPr lang="en-US" dirty="0" err="1"/>
              <a:t>dN</a:t>
            </a:r>
            <a:r>
              <a:rPr lang="en-US" dirty="0"/>
              <a:t>/</a:t>
            </a:r>
            <a:r>
              <a:rPr lang="en-US" dirty="0" err="1"/>
              <a:t>dA</a:t>
            </a:r>
            <a:r>
              <a:rPr lang="en-US" dirty="0"/>
              <a:t>/dt/</a:t>
            </a:r>
            <a:r>
              <a:rPr lang="en-US" dirty="0" err="1"/>
              <a:t>dE</a:t>
            </a:r>
            <a:r>
              <a:rPr lang="en-US" dirty="0"/>
              <a:t> = </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15</a:t>
            </a:fld>
            <a:endParaRPr lang="en-US"/>
          </a:p>
        </p:txBody>
      </p:sp>
    </p:spTree>
    <p:extLst>
      <p:ext uri="{BB962C8B-B14F-4D97-AF65-F5344CB8AC3E}">
        <p14:creationId xmlns:p14="http://schemas.microsoft.com/office/powerpoint/2010/main" val="6400697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Left: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6. All-sky result of the </a:t>
            </a:r>
            <a:r>
              <a:rPr lang="en-US" sz="1200" kern="1200" dirty="0" err="1">
                <a:solidFill>
                  <a:schemeClr val="tx1"/>
                </a:solidFill>
                <a:effectLst/>
                <a:latin typeface="+mn-lt"/>
                <a:ea typeface="ＭＳ Ｐゴシック" charset="-128"/>
                <a:cs typeface="ＭＳ Ｐゴシック" charset="-128"/>
              </a:rPr>
              <a:t>unbinned</a:t>
            </a:r>
            <a:r>
              <a:rPr lang="en-US" sz="1200" kern="1200" dirty="0">
                <a:solidFill>
                  <a:schemeClr val="tx1"/>
                </a:solidFill>
                <a:effectLst/>
                <a:latin typeface="+mn-lt"/>
                <a:ea typeface="ＭＳ Ｐゴシック" charset="-128"/>
                <a:cs typeface="ＭＳ Ｐゴシック" charset="-128"/>
              </a:rPr>
              <a:t> likelihood maximization shown in equatorial coordinates (J2000). Shown is the negative logarithm of the pre-trial p-value, -log10 </a:t>
            </a:r>
            <a:r>
              <a:rPr lang="en-US" sz="1200" i="1" kern="1200" dirty="0">
                <a:solidFill>
                  <a:schemeClr val="tx1"/>
                </a:solidFill>
                <a:effectLst/>
                <a:latin typeface="+mn-lt"/>
                <a:ea typeface="ＭＳ Ｐゴシック" charset="-128"/>
                <a:cs typeface="ＭＳ Ｐゴシック" charset="-128"/>
              </a:rPr>
              <a:t>p</a:t>
            </a:r>
            <a:r>
              <a:rPr lang="en-US" sz="1200" kern="1200" dirty="0">
                <a:solidFill>
                  <a:schemeClr val="tx1"/>
                </a:solidFill>
                <a:effectLst/>
                <a:latin typeface="+mn-lt"/>
                <a:ea typeface="ＭＳ Ｐゴシック" charset="-128"/>
                <a:cs typeface="ＭＳ Ｐゴシック" charset="-128"/>
              </a:rPr>
              <a:t>, assuming no clustering as the null hypothesis. The Galactic plane is shown as the black line. </a:t>
            </a:r>
            <a:endParaRPr lang="en-US" dirty="0"/>
          </a:p>
          <a:p>
            <a:endParaRPr lang="en-US" dirty="0"/>
          </a:p>
          <a:p>
            <a:r>
              <a:rPr lang="en-US" dirty="0"/>
              <a:t>Right:</a:t>
            </a:r>
          </a:p>
          <a:p>
            <a:r>
              <a:rPr lang="en-US" sz="1200" kern="1200" dirty="0">
                <a:solidFill>
                  <a:schemeClr val="tx1"/>
                </a:solidFill>
                <a:effectLst/>
                <a:latin typeface="+mn-lt"/>
                <a:ea typeface="ＭＳ Ｐゴシック" charset="-128"/>
                <a:cs typeface="ＭＳ Ｐゴシック" charset="-128"/>
              </a:rPr>
              <a:t>Figure 8. Discovery potential (5σ, solid red) and sensitivity (dashed red) for a</a:t>
            </a:r>
            <a:r>
              <a:rPr lang="en-US" sz="1200" kern="1200" baseline="0" dirty="0">
                <a:solidFill>
                  <a:schemeClr val="tx1"/>
                </a:solidFill>
                <a:effectLst/>
                <a:latin typeface="+mn-lt"/>
                <a:ea typeface="ＭＳ Ｐゴシック" charset="-128"/>
                <a:cs typeface="ＭＳ Ｐゴシック" charset="-128"/>
              </a:rPr>
              <a:t> </a:t>
            </a:r>
            <a:r>
              <a:rPr lang="en-US" sz="1200" kern="1200" baseline="0" dirty="0" err="1">
                <a:solidFill>
                  <a:schemeClr val="tx1"/>
                </a:solidFill>
                <a:effectLst/>
                <a:latin typeface="+mn-lt"/>
                <a:ea typeface="ＭＳ Ｐゴシック" charset="-128"/>
                <a:cs typeface="ＭＳ Ｐゴシック" charset="-128"/>
              </a:rPr>
              <a:t>numu</a:t>
            </a:r>
            <a:r>
              <a:rPr lang="en-US" sz="1200" kern="1200" baseline="0" dirty="0">
                <a:solidFill>
                  <a:schemeClr val="tx1"/>
                </a:solidFill>
                <a:effectLst/>
                <a:latin typeface="+mn-lt"/>
                <a:ea typeface="ＭＳ Ｐゴシック" charset="-128"/>
                <a:cs typeface="ＭＳ Ｐゴシック" charset="-128"/>
              </a:rPr>
              <a:t> + </a:t>
            </a:r>
            <a:r>
              <a:rPr lang="en-US" sz="1200" kern="1200" baseline="0" dirty="0" err="1">
                <a:solidFill>
                  <a:schemeClr val="tx1"/>
                </a:solidFill>
                <a:effectLst/>
                <a:latin typeface="+mn-lt"/>
                <a:ea typeface="ＭＳ Ｐゴシック" charset="-128"/>
                <a:cs typeface="ＭＳ Ｐゴシック" charset="-128"/>
              </a:rPr>
              <a:t>numubar</a:t>
            </a:r>
            <a:r>
              <a:rPr lang="en-US" sz="1200" kern="1200" baseline="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unbroken</a:t>
            </a:r>
            <a:r>
              <a:rPr lang="en-US" sz="1200" kern="1200" baseline="0" dirty="0">
                <a:solidFill>
                  <a:schemeClr val="tx1"/>
                </a:solidFill>
                <a:effectLst/>
                <a:latin typeface="+mn-lt"/>
                <a:ea typeface="ＭＳ Ｐゴシック" charset="-128"/>
                <a:cs typeface="ＭＳ Ｐゴシック" charset="-128"/>
              </a:rPr>
              <a:t> E^2 </a:t>
            </a:r>
            <a:r>
              <a:rPr lang="en-US" sz="1200" kern="1200" baseline="0" dirty="0" err="1">
                <a:solidFill>
                  <a:schemeClr val="tx1"/>
                </a:solidFill>
                <a:effectLst/>
                <a:latin typeface="+mn-lt"/>
                <a:ea typeface="ＭＳ Ｐゴシック" charset="-128"/>
                <a:cs typeface="ＭＳ Ｐゴシック" charset="-128"/>
              </a:rPr>
              <a:t>dphi</a:t>
            </a:r>
            <a:r>
              <a:rPr lang="en-US" sz="1200" kern="1200" baseline="0" dirty="0">
                <a:solidFill>
                  <a:schemeClr val="tx1"/>
                </a:solidFill>
                <a:effectLst/>
                <a:latin typeface="+mn-lt"/>
                <a:ea typeface="ＭＳ Ｐゴシック" charset="-128"/>
                <a:cs typeface="ＭＳ Ｐゴシック" charset="-128"/>
              </a:rPr>
              <a:t>/</a:t>
            </a:r>
            <a:r>
              <a:rPr lang="en-US" sz="1200" kern="1200" baseline="0" dirty="0" err="1">
                <a:solidFill>
                  <a:schemeClr val="tx1"/>
                </a:solidFill>
                <a:effectLst/>
                <a:latin typeface="+mn-lt"/>
                <a:ea typeface="ＭＳ Ｐゴシック" charset="-128"/>
                <a:cs typeface="ＭＳ Ｐゴシック" charset="-128"/>
              </a:rPr>
              <a:t>dE</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flux shown against declination </a:t>
            </a:r>
            <a:r>
              <a:rPr lang="en-US" sz="1200" kern="1200" dirty="0" err="1">
                <a:solidFill>
                  <a:schemeClr val="tx1"/>
                </a:solidFill>
                <a:effectLst/>
                <a:latin typeface="+mn-lt"/>
                <a:ea typeface="ＭＳ Ｐゴシック" charset="-128"/>
                <a:cs typeface="ＭＳ Ｐゴシック" charset="-128"/>
              </a:rPr>
              <a:t>δ</a:t>
            </a:r>
            <a:r>
              <a:rPr lang="en-US" sz="1200" kern="1200" dirty="0">
                <a:solidFill>
                  <a:schemeClr val="tx1"/>
                </a:solidFill>
                <a:effectLst/>
                <a:latin typeface="+mn-lt"/>
                <a:ea typeface="ＭＳ Ｐゴシック" charset="-128"/>
                <a:cs typeface="ＭＳ Ｐゴシック" charset="-128"/>
              </a:rPr>
              <a:t>. The gray line shows the results of Adrian-Martinez et al. (2014) in the south. Upper limits of source candidates in Table 2 and Table 3 are depicted by red crosses. The blue line represents the upper limit for the observed most significant spots in each half of the sky for all declinations; the actual declination position of the spots is indicated by a star. </a:t>
            </a:r>
            <a:endParaRPr lang="en-US" dirty="0"/>
          </a:p>
          <a:p>
            <a:endParaRPr lang="en-US" dirty="0"/>
          </a:p>
          <a:p>
            <a:r>
              <a:rPr lang="en-US" baseline="0" dirty="0"/>
              <a:t>add calculation of &gt;100 sources</a:t>
            </a:r>
          </a:p>
          <a:p>
            <a:r>
              <a:rPr lang="en-US" baseline="0" dirty="0"/>
              <a:t>Which 7 years of data</a:t>
            </a:r>
          </a:p>
          <a:p>
            <a:endParaRPr lang="en-US" baseline="0" dirty="0"/>
          </a:p>
          <a:p>
            <a:r>
              <a:rPr lang="en-US" dirty="0"/>
              <a:t>Most stringent </a:t>
            </a:r>
            <a:r>
              <a:rPr lang="en-US" dirty="0" err="1"/>
              <a:t>pt</a:t>
            </a:r>
            <a:r>
              <a:rPr lang="en-US" dirty="0"/>
              <a:t> </a:t>
            </a:r>
            <a:r>
              <a:rPr lang="en-US" dirty="0" err="1"/>
              <a:t>src</a:t>
            </a:r>
            <a:r>
              <a:rPr lang="en-US" dirty="0"/>
              <a:t> UL:  E</a:t>
            </a:r>
            <a:r>
              <a:rPr lang="en-US" baseline="30000" dirty="0"/>
              <a:t>2</a:t>
            </a:r>
            <a:r>
              <a:rPr lang="en-US" dirty="0"/>
              <a:t> </a:t>
            </a:r>
            <a:r>
              <a:rPr lang="en-US" dirty="0" err="1"/>
              <a:t>dN</a:t>
            </a:r>
            <a:r>
              <a:rPr lang="en-US" dirty="0"/>
              <a:t>/</a:t>
            </a:r>
            <a:r>
              <a:rPr lang="en-US" dirty="0" err="1"/>
              <a:t>dE</a:t>
            </a:r>
            <a:r>
              <a:rPr lang="en-US" dirty="0"/>
              <a:t> = ~4e-13 </a:t>
            </a:r>
            <a:r>
              <a:rPr lang="en-US" dirty="0" err="1"/>
              <a:t>TeV</a:t>
            </a:r>
            <a:r>
              <a:rPr lang="en-US" dirty="0"/>
              <a:t>/cm</a:t>
            </a:r>
            <a:r>
              <a:rPr lang="en-US" baseline="30000" dirty="0"/>
              <a:t>2</a:t>
            </a:r>
            <a:r>
              <a:rPr lang="en-US" dirty="0"/>
              <a:t>/s assuming E</a:t>
            </a:r>
            <a:r>
              <a:rPr lang="en-US" baseline="30000" dirty="0"/>
              <a:t>-2</a:t>
            </a:r>
          </a:p>
          <a:p>
            <a:r>
              <a:rPr lang="en-US" baseline="0" dirty="0"/>
              <a:t>Is this for </a:t>
            </a:r>
            <a:r>
              <a:rPr lang="en-US" baseline="0" dirty="0" err="1"/>
              <a:t>numu</a:t>
            </a:r>
            <a:r>
              <a:rPr lang="en-US" baseline="0" dirty="0"/>
              <a:t> flavor only?</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16</a:t>
            </a:fld>
            <a:endParaRPr lang="en-US"/>
          </a:p>
        </p:txBody>
      </p:sp>
    </p:spTree>
    <p:extLst>
      <p:ext uri="{BB962C8B-B14F-4D97-AF65-F5344CB8AC3E}">
        <p14:creationId xmlns:p14="http://schemas.microsoft.com/office/powerpoint/2010/main" val="12587247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Todo</a:t>
            </a:r>
            <a:r>
              <a:rPr lang="en-US" dirty="0"/>
              <a:t>: Add dark</a:t>
            </a:r>
            <a:r>
              <a:rPr lang="en-US" baseline="0" dirty="0"/>
              <a:t> matter backup slides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17</a:t>
            </a:fld>
            <a:endParaRPr lang="en-US"/>
          </a:p>
        </p:txBody>
      </p:sp>
    </p:spTree>
    <p:extLst>
      <p:ext uri="{BB962C8B-B14F-4D97-AF65-F5344CB8AC3E}">
        <p14:creationId xmlns:p14="http://schemas.microsoft.com/office/powerpoint/2010/main" val="17238446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dirty="0"/>
              <a:t>TODO: update as of August 28</a:t>
            </a:r>
          </a:p>
          <a:p>
            <a:endParaRPr lang="en-US" dirty="0"/>
          </a:p>
          <a:p>
            <a:r>
              <a:rPr lang="en-US" dirty="0"/>
              <a:t>https://</a:t>
            </a:r>
            <a:r>
              <a:rPr lang="en-US" dirty="0" err="1"/>
              <a:t>gcn.gsfc.nasa.gov</a:t>
            </a:r>
            <a:r>
              <a:rPr lang="en-US" dirty="0"/>
              <a:t>/</a:t>
            </a:r>
            <a:r>
              <a:rPr lang="en-US" dirty="0" err="1"/>
              <a:t>amon_ehe_events.html</a:t>
            </a:r>
            <a:r>
              <a:rPr lang="en-US" dirty="0"/>
              <a:t> (8 as of Mar 27 2019)</a:t>
            </a:r>
          </a:p>
          <a:p>
            <a:r>
              <a:rPr lang="en-US" dirty="0"/>
              <a:t>https://</a:t>
            </a:r>
            <a:r>
              <a:rPr lang="en-US" dirty="0" err="1"/>
              <a:t>gcn.gsfc.nasa.gov</a:t>
            </a:r>
            <a:r>
              <a:rPr lang="en-US" dirty="0"/>
              <a:t>/</a:t>
            </a:r>
            <a:r>
              <a:rPr lang="en-US" dirty="0" err="1"/>
              <a:t>amon_hese_events.html</a:t>
            </a:r>
            <a:r>
              <a:rPr lang="en-US" dirty="0"/>
              <a:t> (15 as of Mar 27 2019)</a:t>
            </a:r>
          </a:p>
          <a:p>
            <a:r>
              <a:rPr lang="en-US" dirty="0"/>
              <a:t>17+9-1=25 </a:t>
            </a:r>
            <a:r>
              <a:rPr lang="en-US" baseline="0" dirty="0"/>
              <a:t>total</a:t>
            </a:r>
            <a:endParaRPr lang="en-US" dirty="0"/>
          </a:p>
          <a:p>
            <a:r>
              <a:rPr lang="en-US" dirty="0"/>
              <a:t>First alert issued April 27, 2016</a:t>
            </a:r>
          </a:p>
          <a:p>
            <a:r>
              <a:rPr lang="en-US" dirty="0"/>
              <a:t>As of May 21 2019: 37 months of alerts</a:t>
            </a:r>
          </a:p>
          <a:p>
            <a:r>
              <a:rPr lang="en-US" dirty="0"/>
              <a:t>25 / (3.1) = 8.1 per year</a:t>
            </a:r>
          </a:p>
          <a:p>
            <a:r>
              <a:rPr lang="en-US" dirty="0"/>
              <a:t>Most recent Feb 21, 2019 </a:t>
            </a:r>
            <a:r>
              <a:rPr lang="en-US" baseline="0" dirty="0"/>
              <a:t>(as of Mar 27 2019: 35 months of alerts)</a:t>
            </a:r>
            <a:endParaRPr lang="en-US" dirty="0"/>
          </a:p>
          <a:p>
            <a:endParaRPr lang="en-US" dirty="0"/>
          </a:p>
          <a:p>
            <a:r>
              <a:rPr lang="en-US" dirty="0"/>
              <a:t>HESE events:</a:t>
            </a:r>
          </a:p>
          <a:p>
            <a:r>
              <a:rPr lang="en-US" dirty="0"/>
              <a:t>1) 160427</a:t>
            </a:r>
          </a:p>
          <a:p>
            <a:r>
              <a:rPr lang="en-US" dirty="0"/>
              <a:t>2) 160731 (also EHE)</a:t>
            </a:r>
          </a:p>
          <a:p>
            <a:r>
              <a:rPr lang="en-US" dirty="0"/>
              <a:t>4) 160814</a:t>
            </a:r>
          </a:p>
          <a:p>
            <a:r>
              <a:rPr lang="en-US" dirty="0"/>
              <a:t>5) 161103</a:t>
            </a:r>
          </a:p>
          <a:p>
            <a:r>
              <a:rPr lang="en-US" dirty="0"/>
              <a:t>7) 170312</a:t>
            </a:r>
          </a:p>
          <a:p>
            <a:r>
              <a:rPr lang="en-US" dirty="0"/>
              <a:t>9) 170506</a:t>
            </a:r>
          </a:p>
          <a:p>
            <a:r>
              <a:rPr lang="en-US" dirty="0"/>
              <a:t>11) 171015</a:t>
            </a:r>
          </a:p>
          <a:p>
            <a:r>
              <a:rPr lang="en-US" dirty="0"/>
              <a:t>12) 171028</a:t>
            </a:r>
          </a:p>
          <a:p>
            <a:r>
              <a:rPr lang="en-US" dirty="0"/>
              <a:t>14) 180423</a:t>
            </a:r>
          </a:p>
          <a:p>
            <a:r>
              <a:rPr lang="en-US" dirty="0"/>
              <a:t>16) 181014</a:t>
            </a:r>
          </a:p>
          <a:p>
            <a:r>
              <a:rPr lang="en-US" dirty="0"/>
              <a:t>17) 181031</a:t>
            </a:r>
          </a:p>
          <a:p>
            <a:r>
              <a:rPr lang="en-US" dirty="0"/>
              <a:t>18) 190104</a:t>
            </a:r>
          </a:p>
          <a:p>
            <a:r>
              <a:rPr lang="en-US" dirty="0"/>
              <a:t>19) 190124</a:t>
            </a:r>
          </a:p>
          <a:p>
            <a:r>
              <a:rPr lang="en-US" dirty="0"/>
              <a:t>20) 190205</a:t>
            </a:r>
          </a:p>
          <a:p>
            <a:r>
              <a:rPr lang="en-US" dirty="0"/>
              <a:t>21) 190221</a:t>
            </a:r>
          </a:p>
          <a:p>
            <a:r>
              <a:rPr lang="en-US" dirty="0"/>
              <a:t>22) 190331</a:t>
            </a:r>
          </a:p>
          <a:p>
            <a:r>
              <a:rPr lang="en-US" dirty="0"/>
              <a:t>23) 190504</a:t>
            </a:r>
          </a:p>
          <a:p>
            <a:endParaRPr lang="en-US" dirty="0"/>
          </a:p>
          <a:p>
            <a:r>
              <a:rPr lang="en-US" dirty="0"/>
              <a:t>EHE events:</a:t>
            </a:r>
          </a:p>
          <a:p>
            <a:r>
              <a:rPr lang="en-US" dirty="0"/>
              <a:t>2) 160731 1:55:04.00 [GCN 1:55:45</a:t>
            </a:r>
            <a:r>
              <a:rPr lang="en-US" baseline="0" dirty="0"/>
              <a:t> HESE and 1:55:58 EHE; revised 160801 2:35:38 HESE and 2:35:54 EHE]</a:t>
            </a:r>
            <a:endParaRPr lang="en-US" dirty="0"/>
          </a:p>
          <a:p>
            <a:r>
              <a:rPr lang="en-US" dirty="0"/>
              <a:t>3) 160806 12:21:33.00 [GCN 12:22:10]; latency</a:t>
            </a:r>
            <a:r>
              <a:rPr lang="en-US" baseline="0" dirty="0"/>
              <a:t> (22*60+10) </a:t>
            </a:r>
            <a:r>
              <a:rPr lang="mr-IN" baseline="0" dirty="0"/>
              <a:t>–</a:t>
            </a:r>
            <a:r>
              <a:rPr lang="en-US" baseline="0" dirty="0"/>
              <a:t> (21*60+33.00) = 37 sec</a:t>
            </a:r>
            <a:endParaRPr lang="en-US" dirty="0"/>
          </a:p>
          <a:p>
            <a:r>
              <a:rPr lang="en-US" dirty="0"/>
              <a:t>6) 161210 20:06:40.31 [GCN 20:07:16; revised 161211 16:04:50]; latency (7*60+16) - (6*60+40.31) = 35.69 sec</a:t>
            </a:r>
          </a:p>
          <a:p>
            <a:r>
              <a:rPr lang="en-US" dirty="0"/>
              <a:t>8) 170321 07:32:20.69 [GCN 7:32:58]; latency = (32*60+58)</a:t>
            </a:r>
            <a:r>
              <a:rPr lang="en-US" baseline="0" dirty="0"/>
              <a:t> - (32*60+20.69) = 37.31 sec</a:t>
            </a:r>
            <a:endParaRPr lang="en-US" dirty="0"/>
          </a:p>
          <a:p>
            <a:r>
              <a:rPr lang="en-US" b="1" dirty="0"/>
              <a:t>10) 170922 20:54:30.43 [GCN 20:55:13]: latency = (55*60+13) - (54*60+30.43)</a:t>
            </a:r>
            <a:r>
              <a:rPr lang="en-US" b="1" baseline="0" dirty="0"/>
              <a:t> = 42.57 sec</a:t>
            </a:r>
            <a:endParaRPr lang="en-US" b="1" dirty="0"/>
          </a:p>
          <a:p>
            <a:r>
              <a:rPr lang="en-US" dirty="0"/>
              <a:t>13) 171106 18:39:39.21 [GCN 18:40:24]:</a:t>
            </a:r>
            <a:r>
              <a:rPr lang="en-US" baseline="0" dirty="0"/>
              <a:t> latency = (40*60+24) - (39*60+39.21) = 44.79 sec sec</a:t>
            </a:r>
          </a:p>
          <a:p>
            <a:r>
              <a:rPr lang="en-US" baseline="0" dirty="0"/>
              <a:t>15) 180908</a:t>
            </a:r>
          </a:p>
          <a:p>
            <a:r>
              <a:rPr lang="en-US" baseline="0" dirty="0"/>
              <a:t>17) 181023</a:t>
            </a:r>
          </a:p>
          <a:p>
            <a:r>
              <a:rPr lang="en-US" baseline="0" dirty="0"/>
              <a:t>18) 190503</a:t>
            </a:r>
          </a:p>
          <a:p>
            <a:endParaRPr lang="en-US" baseline="0" dirty="0"/>
          </a:p>
          <a:p>
            <a:r>
              <a:rPr lang="en-US" baseline="0" dirty="0"/>
              <a:t>But when did EHE start?</a:t>
            </a:r>
          </a:p>
          <a:p>
            <a:endParaRPr lang="en-US" dirty="0"/>
          </a:p>
          <a:p>
            <a:r>
              <a:rPr lang="en-US" dirty="0"/>
              <a:t>Rate: 22 / 2.9 = 7.5 alerts per year</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18</a:t>
            </a:fld>
            <a:endParaRPr lang="en-US"/>
          </a:p>
        </p:txBody>
      </p:sp>
    </p:spTree>
    <p:extLst>
      <p:ext uri="{BB962C8B-B14F-4D97-AF65-F5344CB8AC3E}">
        <p14:creationId xmlns:p14="http://schemas.microsoft.com/office/powerpoint/2010/main" val="1895024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Enu</a:t>
            </a:r>
            <a:r>
              <a:rPr lang="en-US" dirty="0"/>
              <a:t> &gt; 183</a:t>
            </a:r>
            <a:r>
              <a:rPr lang="en-US" baseline="0" dirty="0"/>
              <a:t> </a:t>
            </a:r>
            <a:r>
              <a:rPr lang="en-US" baseline="0" dirty="0" err="1"/>
              <a:t>TeV</a:t>
            </a:r>
            <a:r>
              <a:rPr lang="en-US" baseline="0" dirty="0"/>
              <a:t> at 90% CL</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20</a:t>
            </a:fld>
            <a:endParaRPr lang="en-US"/>
          </a:p>
        </p:txBody>
      </p:sp>
    </p:spTree>
    <p:extLst>
      <p:ext uri="{BB962C8B-B14F-4D97-AF65-F5344CB8AC3E}">
        <p14:creationId xmlns:p14="http://schemas.microsoft.com/office/powerpoint/2010/main" val="13520800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1 </a:t>
            </a:r>
            <a:r>
              <a:rPr lang="en-US" dirty="0" err="1">
                <a:latin typeface="Calibri" charset="0"/>
                <a:ea typeface="ＭＳ Ｐゴシック" charset="0"/>
                <a:cs typeface="ＭＳ Ｐゴシック" charset="0"/>
              </a:rPr>
              <a:t>TeV</a:t>
            </a:r>
            <a:r>
              <a:rPr lang="en-US" dirty="0">
                <a:latin typeface="Calibri" charset="0"/>
                <a:ea typeface="ＭＳ Ｐゴシック" charset="0"/>
                <a:cs typeface="ＭＳ Ｐゴシック" charset="0"/>
              </a:rPr>
              <a:t> cross section is ~10^-12 </a:t>
            </a:r>
            <a:r>
              <a:rPr lang="en-US" dirty="0" err="1">
                <a:latin typeface="Calibri" charset="0"/>
                <a:ea typeface="ＭＳ Ｐゴシック" charset="0"/>
                <a:cs typeface="ＭＳ Ｐゴシック" charset="0"/>
              </a:rPr>
              <a:t>mb</a:t>
            </a:r>
            <a:r>
              <a:rPr lang="en-US" dirty="0">
                <a:latin typeface="Calibri" charset="0"/>
                <a:ea typeface="ＭＳ Ｐゴシック" charset="0"/>
                <a:cs typeface="ＭＳ Ｐゴシック" charset="0"/>
              </a:rPr>
              <a:t> (</a:t>
            </a:r>
            <a:r>
              <a:rPr lang="en-US" dirty="0" err="1">
                <a:latin typeface="Calibri" charset="0"/>
                <a:ea typeface="ＭＳ Ｐゴシック" charset="0"/>
                <a:cs typeface="ＭＳ Ｐゴシック" charset="0"/>
              </a:rPr>
              <a:t>Formaggio</a:t>
            </a:r>
            <a:r>
              <a:rPr lang="en-US" dirty="0">
                <a:latin typeface="Calibri" charset="0"/>
                <a:ea typeface="ＭＳ Ｐゴシック" charset="0"/>
                <a:cs typeface="ＭＳ Ｐゴシック" charset="0"/>
              </a:rPr>
              <a:t>)</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55E0F7-852B-C74B-8A8F-E722AF3E4C68}" type="slidenum">
              <a:rPr lang="en-US" sz="1200"/>
              <a:pPr eaLnBrk="1" hangingPunct="1"/>
              <a:t>2</a:t>
            </a:fld>
            <a:endParaRPr lang="en-US" sz="1200"/>
          </a:p>
        </p:txBody>
      </p:sp>
    </p:spTree>
    <p:extLst>
      <p:ext uri="{BB962C8B-B14F-4D97-AF65-F5344CB8AC3E}">
        <p14:creationId xmlns:p14="http://schemas.microsoft.com/office/powerpoint/2010/main" val="147274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21</a:t>
            </a:fld>
            <a:endParaRPr lang="en-US"/>
          </a:p>
        </p:txBody>
      </p:sp>
    </p:spTree>
    <p:extLst>
      <p:ext uri="{BB962C8B-B14F-4D97-AF65-F5344CB8AC3E}">
        <p14:creationId xmlns:p14="http://schemas.microsoft.com/office/powerpoint/2010/main" val="352694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 2. Fermi-LAT and MAGIC observations of IceCube-170922A’s location. Sky position of IceCube-170922A in J2000 equatorial coordinates overlaying the g-ray counts from Fermi-LAT above 1 GeV (A) and the signal significance as observed by MAGIC (B) in this region. The tan square indicates the position reported in the initial alert, and the green square indicates the final best-fitting position from follow-up reconstructions (18). Gray and red curves show the 50% and 90% neutrino containment regions, respectively, including statistical and systematic errors. Fermi-LAT data are shown as a photon counts map in 9.5 years of data in units of counts per </a:t>
            </a:r>
            <a:endParaRPr lang="en-US" dirty="0"/>
          </a:p>
          <a:p>
            <a:r>
              <a:rPr lang="en-US" sz="1200" kern="1200" dirty="0">
                <a:solidFill>
                  <a:schemeClr val="tx1"/>
                </a:solidFill>
                <a:effectLst/>
                <a:latin typeface="+mn-lt"/>
                <a:ea typeface="ＭＳ Ｐゴシック" charset="-128"/>
                <a:cs typeface="ＭＳ Ｐゴシック" charset="-128"/>
              </a:rPr>
              <a:t>pixel, using detected photons with energy of 1 to 300 GeV in a 2° by 2° region around TXS0506+056. The map has a pixel size of 0.02° and was smoothed with a 0.02°-wide Gaussian kernel. MAGIC data are shown as signal significance for g-rays above 90 GeV. Also shown are the locations of a g-ray source observed by Fermi-LAT as given in the Fermi-LAT Third Source Catalog (3FGL) (23) and the Third Catalog of Hard Fermi-LAT Sources (3FHL) (24) source catalogs, including the identified positionally coincident 3FGL object TXS 0506+056. For Fermi-LAT catalog objects, marker sizes indicate the 95% CL positional uncertainty of the source.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22</a:t>
            </a:fld>
            <a:endParaRPr lang="en-US"/>
          </a:p>
        </p:txBody>
      </p:sp>
    </p:spTree>
    <p:extLst>
      <p:ext uri="{BB962C8B-B14F-4D97-AF65-F5344CB8AC3E}">
        <p14:creationId xmlns:p14="http://schemas.microsoft.com/office/powerpoint/2010/main" val="72519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 = 0.3365: </a:t>
            </a:r>
          </a:p>
          <a:p>
            <a:r>
              <a:rPr lang="en-US" dirty="0"/>
              <a:t>Angular diameter distance 1 </a:t>
            </a:r>
            <a:r>
              <a:rPr lang="en-US" dirty="0" err="1"/>
              <a:t>Gpc</a:t>
            </a:r>
            <a:endParaRPr lang="en-US" dirty="0"/>
          </a:p>
          <a:p>
            <a:r>
              <a:rPr lang="en-US" dirty="0"/>
              <a:t>Luminosity</a:t>
            </a:r>
            <a:r>
              <a:rPr lang="en-US" baseline="0" dirty="0"/>
              <a:t> distance 2 </a:t>
            </a:r>
            <a:r>
              <a:rPr lang="en-US" baseline="0" dirty="0" err="1"/>
              <a:t>Gpc</a:t>
            </a:r>
            <a:endParaRPr lang="en-US" baseline="0" dirty="0"/>
          </a:p>
          <a:p>
            <a:r>
              <a:rPr lang="en-US" baseline="0" dirty="0"/>
              <a:t>It is </a:t>
            </a:r>
            <a:r>
              <a:rPr lang="en-US" b="0" baseline="0" dirty="0"/>
              <a:t>a BL Lac</a:t>
            </a:r>
          </a:p>
          <a:p>
            <a:endParaRPr lang="en-US" b="0" baseline="0" dirty="0"/>
          </a:p>
          <a:p>
            <a:r>
              <a:rPr lang="en-US" b="0" dirty="0"/>
              <a:t>https://</a:t>
            </a:r>
            <a:r>
              <a:rPr lang="en-US" b="0" dirty="0" err="1"/>
              <a:t>heasarc.gsfc.nasa.gov</a:t>
            </a:r>
            <a:r>
              <a:rPr lang="en-US" b="0" dirty="0"/>
              <a:t>/W3Browse/radio-catalog/</a:t>
            </a:r>
            <a:r>
              <a:rPr lang="en-US" b="0" dirty="0" err="1"/>
              <a:t>texas.html</a:t>
            </a:r>
            <a:endParaRPr lang="en-US" b="0" dirty="0"/>
          </a:p>
          <a:p>
            <a:r>
              <a:rPr lang="en-US" b="0" dirty="0"/>
              <a:t>TEXAS - Texas Survey of Radio Sources at 365 MHz</a:t>
            </a:r>
            <a:br>
              <a:rPr lang="en-US" b="0" dirty="0"/>
            </a:br>
            <a:r>
              <a:rPr lang="en-US" b="0" dirty="0"/>
              <a:t>“</a:t>
            </a:r>
            <a:r>
              <a:rPr lang="en-US" sz="1200" b="0" i="0" kern="1200" dirty="0">
                <a:solidFill>
                  <a:schemeClr val="tx1"/>
                </a:solidFill>
                <a:effectLst/>
                <a:latin typeface="+mn-lt"/>
                <a:ea typeface="ＭＳ Ｐゴシック" charset="-128"/>
                <a:cs typeface="ＭＳ Ｐゴシック" charset="-128"/>
              </a:rPr>
              <a:t>The University of Texas Radio Astronomy Observatory (UTRAO) carried out, with the Texas Interferometer, this 365 MHz survey of the sky”</a:t>
            </a:r>
            <a:endParaRPr lang="en-US" b="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24</a:t>
            </a:fld>
            <a:endParaRPr lang="en-US"/>
          </a:p>
        </p:txBody>
      </p:sp>
    </p:spTree>
    <p:extLst>
      <p:ext uri="{BB962C8B-B14F-4D97-AF65-F5344CB8AC3E}">
        <p14:creationId xmlns:p14="http://schemas.microsoft.com/office/powerpoint/2010/main" val="9305101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 2. Fermi-LAT and MAGIC observations of IceCube-170922A’s location. Sky position of IceCube-170922A in J2000 equatorial coordinates overlaying the g-ray counts from Fermi-LAT above 1 GeV (A) and the signal significance as observed by MAGIC (B) in this region. The tan square indicates the position reported in the initial alert, and the green square indicates the final best-fitting position from follow-up reconstructions (18). Gray and red curves show the 50% and 90% neutrino containment regions, respectively, including statistical and systematic errors. Fermi-LAT data are shown as a photon counts map in 9.5 years of data in units of counts per </a:t>
            </a:r>
            <a:endParaRPr lang="en-US" dirty="0"/>
          </a:p>
          <a:p>
            <a:r>
              <a:rPr lang="en-US" sz="1200" kern="1200" dirty="0">
                <a:solidFill>
                  <a:schemeClr val="tx1"/>
                </a:solidFill>
                <a:effectLst/>
                <a:latin typeface="+mn-lt"/>
                <a:ea typeface="ＭＳ Ｐゴシック" charset="-128"/>
                <a:cs typeface="ＭＳ Ｐゴシック" charset="-128"/>
              </a:rPr>
              <a:t>pixel, using detected photons with energy of 1 to 300 GeV in a 2° by 2° region around TXS0506+056. The map has a pixel size of 0.02° and was smoothed with a 0.02°-wide Gaussian kernel. MAGIC data are shown as signal significance for g-rays above 90 GeV. Also shown are the locations of a g-ray source observed by Fermi-LAT as given in the Fermi-LAT Third Source Catalog (3FGL) (23) and the Third Catalog of Hard Fermi-LAT Sources (3FHL) (24) source catalogs, including the identified positionally coincident 3FGL object TXS 0506+056. For Fermi-LAT catalog objects, marker sizes indicate the 95% CL positional uncertainty of the source.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25</a:t>
            </a:fld>
            <a:endParaRPr lang="en-US"/>
          </a:p>
        </p:txBody>
      </p:sp>
    </p:spTree>
    <p:extLst>
      <p:ext uri="{BB962C8B-B14F-4D97-AF65-F5344CB8AC3E}">
        <p14:creationId xmlns:p14="http://schemas.microsoft.com/office/powerpoint/2010/main" val="744318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As in </a:t>
            </a:r>
            <a:r>
              <a:rPr lang="en-US" sz="1200" b="1" i="0" u="none" strike="noStrike" kern="1200" dirty="0">
                <a:solidFill>
                  <a:schemeClr val="tx1"/>
                </a:solidFill>
                <a:effectLst/>
                <a:latin typeface="+mn-lt"/>
                <a:ea typeface="ＭＳ Ｐゴシック" charset="-128"/>
                <a:cs typeface="ＭＳ Ｐゴシック" charset="-128"/>
                <a:hlinkClick r:id="rId3"/>
              </a:rPr>
              <a:t>Fig. 3A</a:t>
            </a:r>
            <a:r>
              <a:rPr lang="en-US" sz="1200" b="0" i="0" kern="1200" dirty="0">
                <a:solidFill>
                  <a:schemeClr val="tx1"/>
                </a:solidFill>
                <a:effectLst/>
                <a:latin typeface="+mn-lt"/>
                <a:ea typeface="ＭＳ Ｐゴシック" charset="-128"/>
                <a:cs typeface="ＭＳ Ｐゴシック" charset="-128"/>
              </a:rPr>
              <a:t>, but for the time-integrated analysis of TXS 0506+056 using (</a:t>
            </a:r>
            <a:r>
              <a:rPr lang="en-US" sz="1200" b="1" i="0" kern="1200" dirty="0">
                <a:solidFill>
                  <a:schemeClr val="tx1"/>
                </a:solidFill>
                <a:effectLst/>
                <a:latin typeface="+mn-lt"/>
                <a:ea typeface="ＭＳ Ｐゴシック" charset="-128"/>
                <a:cs typeface="ＭＳ Ｐゴシック" charset="-128"/>
              </a:rPr>
              <a:t>A</a:t>
            </a:r>
            <a:r>
              <a:rPr lang="en-US" sz="1200" b="0" i="0" kern="1200" dirty="0">
                <a:solidFill>
                  <a:schemeClr val="tx1"/>
                </a:solidFill>
                <a:effectLst/>
                <a:latin typeface="+mn-lt"/>
                <a:ea typeface="ＭＳ Ｐゴシック" charset="-128"/>
                <a:cs typeface="ＭＳ Ｐゴシック" charset="-128"/>
              </a:rPr>
              <a:t>) the full 9.5-year sample (2008–2017), and (</a:t>
            </a:r>
            <a:r>
              <a:rPr lang="en-US" sz="1200" b="1" i="0" kern="1200" dirty="0">
                <a:solidFill>
                  <a:schemeClr val="tx1"/>
                </a:solidFill>
                <a:effectLst/>
                <a:latin typeface="+mn-lt"/>
                <a:ea typeface="ＭＳ Ｐゴシック" charset="-128"/>
                <a:cs typeface="ＭＳ Ｐゴシック" charset="-128"/>
              </a:rPr>
              <a:t>B</a:t>
            </a:r>
            <a:r>
              <a:rPr lang="en-US" sz="1200" b="0" i="0" kern="1200" dirty="0">
                <a:solidFill>
                  <a:schemeClr val="tx1"/>
                </a:solidFill>
                <a:effectLst/>
                <a:latin typeface="+mn-lt"/>
                <a:ea typeface="ＭＳ Ｐゴシック" charset="-128"/>
                <a:cs typeface="ＭＳ Ｐゴシック" charset="-128"/>
              </a:rPr>
              <a:t>) the 7-year sample (2008–2015).</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27</a:t>
            </a:fld>
            <a:endParaRPr lang="en-US"/>
          </a:p>
        </p:txBody>
      </p:sp>
    </p:spTree>
    <p:extLst>
      <p:ext uri="{BB962C8B-B14F-4D97-AF65-F5344CB8AC3E}">
        <p14:creationId xmlns:p14="http://schemas.microsoft.com/office/powerpoint/2010/main" val="5003929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The orange curve corresponds to the analysis using the Gaussian-shaped time profile. The central time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and width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are plotted for the most significant excess found in each period, with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of that result indicated by the height of the peak. The blue curve corresponds to the analysis using the box-shaped time profile. The curve traces the outer edge of the superposition of the best-fitting time windows (durations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over all times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with the height indicating the significance of that window. In each period, the most significant time window forms a plateau, shaded in blue. The large blue band centered near 2015 represents the best-fitting 158-day time window found using the box-shaped time profile. The vertical dotted line in IC86c indicates the time of the IceCube-170922A event.</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err="1">
                <a:solidFill>
                  <a:schemeClr val="tx1"/>
                </a:solidFill>
                <a:effectLst/>
                <a:latin typeface="+mn-lt"/>
                <a:ea typeface="ＭＳ Ｐゴシック" charset="-128"/>
                <a:cs typeface="ＭＳ Ｐゴシック" charset="-128"/>
              </a:rPr>
              <a:t>Skymap</a:t>
            </a:r>
            <a:r>
              <a:rPr lang="en-US" sz="1200" b="0" i="0" kern="1200" dirty="0">
                <a:solidFill>
                  <a:schemeClr val="tx1"/>
                </a:solidFill>
                <a:effectLst/>
                <a:latin typeface="+mn-lt"/>
                <a:ea typeface="ＭＳ Ｐゴシック" charset="-128"/>
                <a:cs typeface="ＭＳ Ｐゴシック" charset="-128"/>
              </a:rPr>
              <a:t> showing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of the time-dependent analysis performed at the coordinates of TXS 0506+056 (cross) and at surrounding locations. The analysis is performed on the IC86b data period, using the Gaussian-shaped time window. At each point, the full fit for (</a:t>
            </a:r>
            <a:r>
              <a:rPr lang="en-US" sz="1200" b="0" i="0" kern="1200" dirty="0" err="1">
                <a:solidFill>
                  <a:schemeClr val="tx1"/>
                </a:solidFill>
                <a:effectLst/>
                <a:latin typeface="+mn-lt"/>
                <a:ea typeface="ＭＳ Ｐゴシック" charset="-128"/>
                <a:cs typeface="ＭＳ Ｐゴシック" charset="-128"/>
              </a:rPr>
              <a:t>Φ</a:t>
            </a:r>
            <a:r>
              <a:rPr lang="en-US" sz="1200" b="0" i="0" kern="1200" dirty="0">
                <a:solidFill>
                  <a:schemeClr val="tx1"/>
                </a:solidFill>
                <a:effectLst/>
                <a:latin typeface="+mn-lt"/>
                <a:ea typeface="ＭＳ Ｐゴシック" charset="-128"/>
                <a:cs typeface="ＭＳ Ｐゴシック" charset="-128"/>
              </a:rPr>
              <a:t>,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0</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T</a:t>
            </a:r>
            <a:r>
              <a:rPr lang="en-US" sz="1200" b="0" i="0" kern="1200" baseline="-25000" dirty="0">
                <a:solidFill>
                  <a:schemeClr val="tx1"/>
                </a:solidFill>
                <a:effectLst/>
                <a:latin typeface="+mn-lt"/>
                <a:ea typeface="ＭＳ Ｐゴシック" charset="-128"/>
                <a:cs typeface="ＭＳ Ｐゴシック" charset="-128"/>
              </a:rPr>
              <a:t>W</a:t>
            </a:r>
            <a:r>
              <a:rPr lang="en-US" sz="1200" b="0" i="0" kern="1200" dirty="0">
                <a:solidFill>
                  <a:schemeClr val="tx1"/>
                </a:solidFill>
                <a:effectLst/>
                <a:latin typeface="+mn-lt"/>
                <a:ea typeface="ＭＳ Ｐゴシック" charset="-128"/>
                <a:cs typeface="ＭＳ Ｐゴシック" charset="-128"/>
              </a:rPr>
              <a:t>) is performed. The </a:t>
            </a:r>
            <a:r>
              <a:rPr lang="en-US" sz="1200" b="0" i="1" kern="1200" dirty="0">
                <a:solidFill>
                  <a:schemeClr val="tx1"/>
                </a:solidFill>
                <a:effectLst/>
                <a:latin typeface="+mn-lt"/>
                <a:ea typeface="ＭＳ Ｐゴシック" charset="-128"/>
                <a:cs typeface="ＭＳ Ｐゴシック" charset="-128"/>
              </a:rPr>
              <a:t>P</a:t>
            </a:r>
            <a:r>
              <a:rPr lang="en-US" sz="1200" b="0" i="0" kern="1200" dirty="0">
                <a:solidFill>
                  <a:schemeClr val="tx1"/>
                </a:solidFill>
                <a:effectLst/>
                <a:latin typeface="+mn-lt"/>
                <a:ea typeface="ＭＳ Ｐゴシック" charset="-128"/>
                <a:cs typeface="ＭＳ Ｐゴシック" charset="-128"/>
              </a:rPr>
              <a:t> value shown does not include the look-elsewhere effect related to other data periods. An excess of events is detected, consistent with the position of TXS 0506+056.</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Gaussian duration: 110 (+35, -24) days</a:t>
            </a:r>
          </a:p>
          <a:p>
            <a:r>
              <a:rPr lang="en-US" sz="1200" b="0" i="0" kern="1200" dirty="0">
                <a:solidFill>
                  <a:schemeClr val="tx1"/>
                </a:solidFill>
                <a:effectLst/>
                <a:latin typeface="+mn-lt"/>
                <a:ea typeface="ＭＳ Ｐゴシック" charset="-128"/>
                <a:cs typeface="ＭＳ Ｐゴシック" charset="-128"/>
              </a:rPr>
              <a:t>Box duration: 158 days (no uncertainty estimate provided)</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28</a:t>
            </a:fld>
            <a:endParaRPr lang="en-US"/>
          </a:p>
        </p:txBody>
      </p:sp>
    </p:spTree>
    <p:extLst>
      <p:ext uri="{BB962C8B-B14F-4D97-AF65-F5344CB8AC3E}">
        <p14:creationId xmlns:p14="http://schemas.microsoft.com/office/powerpoint/2010/main" val="10241356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b="0" i="0" kern="1200" dirty="0">
                <a:solidFill>
                  <a:schemeClr val="tx1"/>
                </a:solidFill>
                <a:effectLst/>
                <a:latin typeface="+mn-lt"/>
                <a:ea typeface="ＭＳ Ｐゴシック" charset="-128"/>
                <a:cs typeface="ＭＳ Ｐゴシック" charset="-128"/>
              </a:rPr>
              <a:t>The SED is based on observations obtained within 14 days of the detection of the IceCube-170922A event. The  vertical axis is equivalent to a scale. Contributions are provided by the following instruments: VLA (</a:t>
            </a:r>
            <a:r>
              <a:rPr lang="en-US" sz="1200" b="1" i="1" u="none" strike="noStrike" kern="1200" dirty="0">
                <a:solidFill>
                  <a:schemeClr val="tx1"/>
                </a:solidFill>
                <a:effectLst/>
                <a:latin typeface="+mn-lt"/>
                <a:ea typeface="ＭＳ Ｐゴシック" charset="-128"/>
                <a:cs typeface="ＭＳ Ｐゴシック" charset="-128"/>
                <a:hlinkClick r:id="rId3"/>
              </a:rPr>
              <a:t>38</a:t>
            </a:r>
            <a:r>
              <a:rPr lang="en-US" sz="1200" b="0" i="0" kern="1200" dirty="0">
                <a:solidFill>
                  <a:schemeClr val="tx1"/>
                </a:solidFill>
                <a:effectLst/>
                <a:latin typeface="+mn-lt"/>
                <a:ea typeface="ＭＳ Ｐゴシック" charset="-128"/>
                <a:cs typeface="ＭＳ Ｐゴシック" charset="-128"/>
              </a:rPr>
              <a:t>), OVRO (</a:t>
            </a:r>
            <a:r>
              <a:rPr lang="en-US" sz="1200" b="1" i="1" u="none" strike="noStrike" kern="1200" dirty="0">
                <a:solidFill>
                  <a:schemeClr val="tx1"/>
                </a:solidFill>
                <a:effectLst/>
                <a:latin typeface="+mn-lt"/>
                <a:ea typeface="ＭＳ Ｐゴシック" charset="-128"/>
                <a:cs typeface="ＭＳ Ｐゴシック" charset="-128"/>
                <a:hlinkClick r:id="rId4"/>
              </a:rPr>
              <a:t>39</a:t>
            </a:r>
            <a:r>
              <a:rPr lang="en-US" sz="1200" b="0" i="0" kern="1200" dirty="0">
                <a:solidFill>
                  <a:schemeClr val="tx1"/>
                </a:solidFill>
                <a:effectLst/>
                <a:latin typeface="+mn-lt"/>
                <a:ea typeface="ＭＳ Ｐゴシック" charset="-128"/>
                <a:cs typeface="ＭＳ Ｐゴシック" charset="-128"/>
              </a:rPr>
              <a:t>), Kanata Hiroshima Optical and Near-</a:t>
            </a:r>
            <a:r>
              <a:rPr lang="en-US" sz="1200" b="0" i="0" kern="1200" dirty="0" err="1">
                <a:solidFill>
                  <a:schemeClr val="tx1"/>
                </a:solidFill>
                <a:effectLst/>
                <a:latin typeface="+mn-lt"/>
                <a:ea typeface="ＭＳ Ｐゴシック" charset="-128"/>
                <a:cs typeface="ＭＳ Ｐゴシック" charset="-128"/>
              </a:rPr>
              <a:t>InfraRed</a:t>
            </a:r>
            <a:r>
              <a:rPr lang="en-US" sz="1200" b="0" i="0" kern="1200" dirty="0">
                <a:solidFill>
                  <a:schemeClr val="tx1"/>
                </a:solidFill>
                <a:effectLst/>
                <a:latin typeface="+mn-lt"/>
                <a:ea typeface="ＭＳ Ｐゴシック" charset="-128"/>
                <a:cs typeface="ＭＳ Ｐゴシック" charset="-128"/>
              </a:rPr>
              <a:t> camera (HONIR) (</a:t>
            </a:r>
            <a:r>
              <a:rPr lang="en-US" sz="1200" b="1" i="1" u="none" strike="noStrike" kern="1200" dirty="0">
                <a:solidFill>
                  <a:schemeClr val="tx1"/>
                </a:solidFill>
                <a:effectLst/>
                <a:latin typeface="+mn-lt"/>
                <a:ea typeface="ＭＳ Ｐゴシック" charset="-128"/>
                <a:cs typeface="ＭＳ Ｐゴシック" charset="-128"/>
                <a:hlinkClick r:id="rId5"/>
              </a:rPr>
              <a:t>52</a:t>
            </a:r>
            <a:r>
              <a:rPr lang="en-US" sz="1200" b="0" i="0" kern="1200" dirty="0">
                <a:solidFill>
                  <a:schemeClr val="tx1"/>
                </a:solidFill>
                <a:effectLst/>
                <a:latin typeface="+mn-lt"/>
                <a:ea typeface="ＭＳ Ｐゴシック" charset="-128"/>
                <a:cs typeface="ＭＳ Ｐゴシック" charset="-128"/>
              </a:rPr>
              <a:t>), Kiso, and the Kiso Wide Field Camera (KWFC) (</a:t>
            </a:r>
            <a:r>
              <a:rPr lang="en-US" sz="1200" b="1" i="1" u="none" strike="noStrike" kern="1200" dirty="0">
                <a:solidFill>
                  <a:schemeClr val="tx1"/>
                </a:solidFill>
                <a:effectLst/>
                <a:latin typeface="+mn-lt"/>
                <a:ea typeface="ＭＳ Ｐゴシック" charset="-128"/>
                <a:cs typeface="ＭＳ Ｐゴシック" charset="-128"/>
                <a:hlinkClick r:id="rId6"/>
              </a:rPr>
              <a:t>43</a:t>
            </a:r>
            <a:r>
              <a:rPr lang="en-US" sz="1200" b="0" i="0" kern="1200" dirty="0">
                <a:solidFill>
                  <a:schemeClr val="tx1"/>
                </a:solidFill>
                <a:effectLst/>
                <a:latin typeface="+mn-lt"/>
                <a:ea typeface="ＭＳ Ｐゴシック" charset="-128"/>
                <a:cs typeface="ＭＳ Ｐゴシック" charset="-128"/>
              </a:rPr>
              <a:t>), Southeastern Association for Research in Astronomy Observatory (SARA/UA) (</a:t>
            </a:r>
            <a:r>
              <a:rPr lang="en-US" sz="1200" b="1" i="1" u="none" strike="noStrike" kern="1200" dirty="0">
                <a:solidFill>
                  <a:schemeClr val="tx1"/>
                </a:solidFill>
                <a:effectLst/>
                <a:latin typeface="+mn-lt"/>
                <a:ea typeface="ＭＳ Ｐゴシック" charset="-128"/>
                <a:cs typeface="ＭＳ Ｐゴシック" charset="-128"/>
                <a:hlinkClick r:id="rId7"/>
              </a:rPr>
              <a:t>53</a:t>
            </a:r>
            <a:r>
              <a:rPr lang="en-US" sz="1200" b="0" i="0" kern="1200" dirty="0">
                <a:solidFill>
                  <a:schemeClr val="tx1"/>
                </a:solidFill>
                <a:effectLst/>
                <a:latin typeface="+mn-lt"/>
                <a:ea typeface="ＭＳ Ｐゴシック" charset="-128"/>
                <a:cs typeface="ＭＳ Ｐゴシック" charset="-128"/>
              </a:rPr>
              <a:t>), ASAS-SN (</a:t>
            </a:r>
            <a:r>
              <a:rPr lang="en-US" sz="1200" b="1" i="1" u="none" strike="noStrike" kern="1200" dirty="0">
                <a:solidFill>
                  <a:schemeClr val="tx1"/>
                </a:solidFill>
                <a:effectLst/>
                <a:latin typeface="+mn-lt"/>
                <a:ea typeface="ＭＳ Ｐゴシック" charset="-128"/>
                <a:cs typeface="ＭＳ Ｐゴシック" charset="-128"/>
                <a:hlinkClick r:id="rId8"/>
              </a:rPr>
              <a:t>54</a:t>
            </a:r>
            <a:r>
              <a:rPr lang="en-US" sz="1200" b="0" i="0" kern="1200" dirty="0">
                <a:solidFill>
                  <a:schemeClr val="tx1"/>
                </a:solidFill>
                <a:effectLst/>
                <a:latin typeface="+mn-lt"/>
                <a:ea typeface="ＭＳ Ｐゴシック" charset="-128"/>
                <a:cs typeface="ＭＳ Ｐゴシック" charset="-128"/>
              </a:rPr>
              <a:t>), </a:t>
            </a:r>
            <a:r>
              <a:rPr lang="en-US" sz="1200" b="0" i="1" kern="1200" dirty="0" err="1">
                <a:solidFill>
                  <a:schemeClr val="tx1"/>
                </a:solidFill>
                <a:effectLst/>
                <a:latin typeface="+mn-lt"/>
                <a:ea typeface="ＭＳ Ｐゴシック" charset="-128"/>
                <a:cs typeface="ＭＳ Ｐゴシック" charset="-128"/>
              </a:rPr>
              <a:t>Swift</a:t>
            </a:r>
            <a:r>
              <a:rPr lang="en-US" sz="1200" b="0" i="0" kern="1200" dirty="0" err="1">
                <a:solidFill>
                  <a:schemeClr val="tx1"/>
                </a:solidFill>
                <a:effectLst/>
                <a:latin typeface="+mn-lt"/>
                <a:ea typeface="ＭＳ Ｐゴシック" charset="-128"/>
                <a:cs typeface="ＭＳ Ｐゴシック" charset="-128"/>
              </a:rPr>
              <a:t>Ultraviolet</a:t>
            </a:r>
            <a:r>
              <a:rPr lang="en-US" sz="1200" b="0" i="0" kern="1200" dirty="0">
                <a:solidFill>
                  <a:schemeClr val="tx1"/>
                </a:solidFill>
                <a:effectLst/>
                <a:latin typeface="+mn-lt"/>
                <a:ea typeface="ＭＳ Ｐゴシック" charset="-128"/>
                <a:cs typeface="ＭＳ Ｐゴシック" charset="-128"/>
              </a:rPr>
              <a:t> and Optical Telescope (UVOT) and XRT (</a:t>
            </a:r>
            <a:r>
              <a:rPr lang="en-US" sz="1200" b="1" i="1" u="none" strike="noStrike" kern="1200" dirty="0">
                <a:solidFill>
                  <a:schemeClr val="tx1"/>
                </a:solidFill>
                <a:effectLst/>
                <a:latin typeface="+mn-lt"/>
                <a:ea typeface="ＭＳ Ｐゴシック" charset="-128"/>
                <a:cs typeface="ＭＳ Ｐゴシック" charset="-128"/>
                <a:hlinkClick r:id="rId9"/>
              </a:rPr>
              <a:t>55</a:t>
            </a:r>
            <a:r>
              <a:rPr lang="en-US" sz="1200" b="0" i="0" kern="1200" dirty="0">
                <a:solidFill>
                  <a:schemeClr val="tx1"/>
                </a:solidFill>
                <a:effectLst/>
                <a:latin typeface="+mn-lt"/>
                <a:ea typeface="ＭＳ Ｐゴシック" charset="-128"/>
                <a:cs typeface="ＭＳ Ｐゴシック" charset="-128"/>
              </a:rPr>
              <a:t>), </a:t>
            </a:r>
            <a:r>
              <a:rPr lang="en-US" sz="1200" b="0" i="1" kern="1200" dirty="0" err="1">
                <a:solidFill>
                  <a:schemeClr val="tx1"/>
                </a:solidFill>
                <a:effectLst/>
                <a:latin typeface="+mn-lt"/>
                <a:ea typeface="ＭＳ Ｐゴシック" charset="-128"/>
                <a:cs typeface="ＭＳ Ｐゴシック" charset="-128"/>
              </a:rPr>
              <a:t>NuSTAR</a:t>
            </a:r>
            <a:r>
              <a:rPr lang="en-US" sz="1200" b="0" i="0" kern="1200" dirty="0">
                <a:solidFill>
                  <a:schemeClr val="tx1"/>
                </a:solidFill>
                <a:effectLst/>
                <a:latin typeface="+mn-lt"/>
                <a:ea typeface="ＭＳ Ｐゴシック" charset="-128"/>
                <a:cs typeface="ＭＳ Ｐゴシック" charset="-128"/>
              </a:rPr>
              <a:t> (</a:t>
            </a:r>
            <a:r>
              <a:rPr lang="en-US" sz="1200" b="1" i="1" u="none" strike="noStrike" kern="1200" dirty="0">
                <a:solidFill>
                  <a:schemeClr val="tx1"/>
                </a:solidFill>
                <a:effectLst/>
                <a:latin typeface="+mn-lt"/>
                <a:ea typeface="ＭＳ Ｐゴシック" charset="-128"/>
                <a:cs typeface="ＭＳ Ｐゴシック" charset="-128"/>
                <a:hlinkClick r:id="rId10"/>
              </a:rPr>
              <a:t>56</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INTEGRAL</a:t>
            </a:r>
            <a:r>
              <a:rPr lang="en-US" sz="1200" b="0" i="0" kern="1200" dirty="0">
                <a:solidFill>
                  <a:schemeClr val="tx1"/>
                </a:solidFill>
                <a:effectLst/>
                <a:latin typeface="+mn-lt"/>
                <a:ea typeface="ＭＳ Ｐゴシック" charset="-128"/>
                <a:cs typeface="ＭＳ Ｐゴシック" charset="-128"/>
              </a:rPr>
              <a:t>(</a:t>
            </a:r>
            <a:r>
              <a:rPr lang="en-US" sz="1200" b="1" i="1" u="none" strike="noStrike" kern="1200" dirty="0">
                <a:solidFill>
                  <a:schemeClr val="tx1"/>
                </a:solidFill>
                <a:effectLst/>
                <a:latin typeface="+mn-lt"/>
                <a:ea typeface="ＭＳ Ｐゴシック" charset="-128"/>
                <a:cs typeface="ＭＳ Ｐゴシック" charset="-128"/>
                <a:hlinkClick r:id="rId11"/>
              </a:rPr>
              <a:t>57</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AGILE</a:t>
            </a:r>
            <a:r>
              <a:rPr lang="en-US" sz="1200" b="0" i="0" kern="1200" dirty="0">
                <a:solidFill>
                  <a:schemeClr val="tx1"/>
                </a:solidFill>
                <a:effectLst/>
                <a:latin typeface="+mn-lt"/>
                <a:ea typeface="ＭＳ Ｐゴシック" charset="-128"/>
                <a:cs typeface="ＭＳ Ｐゴシック" charset="-128"/>
              </a:rPr>
              <a:t> (</a:t>
            </a:r>
            <a:r>
              <a:rPr lang="en-US" sz="1200" b="1" i="1" u="none" strike="noStrike" kern="1200" dirty="0">
                <a:solidFill>
                  <a:schemeClr val="tx1"/>
                </a:solidFill>
                <a:effectLst/>
                <a:latin typeface="+mn-lt"/>
                <a:ea typeface="ＭＳ Ｐゴシック" charset="-128"/>
                <a:cs typeface="ＭＳ Ｐゴシック" charset="-128"/>
                <a:hlinkClick r:id="rId12"/>
              </a:rPr>
              <a:t>58</a:t>
            </a:r>
            <a:r>
              <a:rPr lang="en-US" sz="1200" b="0" i="0" kern="1200" dirty="0">
                <a:solidFill>
                  <a:schemeClr val="tx1"/>
                </a:solidFill>
                <a:effectLst/>
                <a:latin typeface="+mn-lt"/>
                <a:ea typeface="ＭＳ Ｐゴシック" charset="-128"/>
                <a:cs typeface="ＭＳ Ｐゴシック" charset="-128"/>
              </a:rPr>
              <a:t>),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a:t>
            </a:r>
            <a:r>
              <a:rPr lang="en-US" sz="1200" b="1" i="1" u="none" strike="noStrike" kern="1200" dirty="0">
                <a:solidFill>
                  <a:schemeClr val="tx1"/>
                </a:solidFill>
                <a:effectLst/>
                <a:latin typeface="+mn-lt"/>
                <a:ea typeface="ＭＳ Ｐゴシック" charset="-128"/>
                <a:cs typeface="ＭＳ Ｐゴシック" charset="-128"/>
                <a:hlinkClick r:id="rId13"/>
              </a:rPr>
              <a:t>16</a:t>
            </a:r>
            <a:r>
              <a:rPr lang="en-US" sz="1200" b="0" i="0" kern="1200" dirty="0">
                <a:solidFill>
                  <a:schemeClr val="tx1"/>
                </a:solidFill>
                <a:effectLst/>
                <a:latin typeface="+mn-lt"/>
                <a:ea typeface="ＭＳ Ｐゴシック" charset="-128"/>
                <a:cs typeface="ＭＳ Ｐゴシック" charset="-128"/>
              </a:rPr>
              <a:t>), MAGIC (</a:t>
            </a:r>
            <a:r>
              <a:rPr lang="en-US" sz="1200" b="1" i="1" u="none" strike="noStrike" kern="1200" dirty="0">
                <a:solidFill>
                  <a:schemeClr val="tx1"/>
                </a:solidFill>
                <a:effectLst/>
                <a:latin typeface="+mn-lt"/>
                <a:ea typeface="ＭＳ Ｐゴシック" charset="-128"/>
                <a:cs typeface="ＭＳ Ｐゴシック" charset="-128"/>
                <a:hlinkClick r:id="rId14"/>
              </a:rPr>
              <a:t>35</a:t>
            </a:r>
            <a:r>
              <a:rPr lang="en-US" sz="1200" b="0" i="0" kern="1200" dirty="0">
                <a:solidFill>
                  <a:schemeClr val="tx1"/>
                </a:solidFill>
                <a:effectLst/>
                <a:latin typeface="+mn-lt"/>
                <a:ea typeface="ＭＳ Ｐゴシック" charset="-128"/>
                <a:cs typeface="ＭＳ Ｐゴシック" charset="-128"/>
              </a:rPr>
              <a:t>), VERITAS (</a:t>
            </a:r>
            <a:r>
              <a:rPr lang="en-US" sz="1200" b="1" i="1" u="none" strike="noStrike" kern="1200" dirty="0">
                <a:solidFill>
                  <a:schemeClr val="tx1"/>
                </a:solidFill>
                <a:effectLst/>
                <a:latin typeface="+mn-lt"/>
                <a:ea typeface="ＭＳ Ｐゴシック" charset="-128"/>
                <a:cs typeface="ＭＳ Ｐゴシック" charset="-128"/>
                <a:hlinkClick r:id="rId15"/>
              </a:rPr>
              <a:t>59</a:t>
            </a:r>
            <a:r>
              <a:rPr lang="en-US" sz="1200" b="0" i="0" kern="1200" dirty="0">
                <a:solidFill>
                  <a:schemeClr val="tx1"/>
                </a:solidFill>
                <a:effectLst/>
                <a:latin typeface="+mn-lt"/>
                <a:ea typeface="ＭＳ Ｐゴシック" charset="-128"/>
                <a:cs typeface="ＭＳ Ｐゴシック" charset="-128"/>
              </a:rPr>
              <a:t>), H.E.S.S. (</a:t>
            </a:r>
            <a:r>
              <a:rPr lang="en-US" sz="1200" b="1" i="1" u="none" strike="noStrike" kern="1200" dirty="0">
                <a:solidFill>
                  <a:schemeClr val="tx1"/>
                </a:solidFill>
                <a:effectLst/>
                <a:latin typeface="+mn-lt"/>
                <a:ea typeface="ＭＳ Ｐゴシック" charset="-128"/>
                <a:cs typeface="ＭＳ Ｐゴシック" charset="-128"/>
                <a:hlinkClick r:id="rId16"/>
              </a:rPr>
              <a:t>60</a:t>
            </a:r>
            <a:r>
              <a:rPr lang="en-US" sz="1200" b="0" i="0" kern="1200" dirty="0">
                <a:solidFill>
                  <a:schemeClr val="tx1"/>
                </a:solidFill>
                <a:effectLst/>
                <a:latin typeface="+mn-lt"/>
                <a:ea typeface="ＭＳ Ｐゴシック" charset="-128"/>
                <a:cs typeface="ＭＳ Ｐゴシック" charset="-128"/>
              </a:rPr>
              <a:t>), and HAWC (</a:t>
            </a:r>
            <a:r>
              <a:rPr lang="en-US" sz="1200" b="1" i="1" u="none" strike="noStrike" kern="1200" dirty="0">
                <a:solidFill>
                  <a:schemeClr val="tx1"/>
                </a:solidFill>
                <a:effectLst/>
                <a:latin typeface="+mn-lt"/>
                <a:ea typeface="ＭＳ Ｐゴシック" charset="-128"/>
                <a:cs typeface="ＭＳ Ｐゴシック" charset="-128"/>
                <a:hlinkClick r:id="rId17"/>
              </a:rPr>
              <a:t>61</a:t>
            </a:r>
            <a:r>
              <a:rPr lang="en-US" sz="1200" b="0" i="0" kern="1200" dirty="0">
                <a:solidFill>
                  <a:schemeClr val="tx1"/>
                </a:solidFill>
                <a:effectLst/>
                <a:latin typeface="+mn-lt"/>
                <a:ea typeface="ＭＳ Ｐゴシック" charset="-128"/>
                <a:cs typeface="ＭＳ Ｐゴシック" charset="-128"/>
              </a:rPr>
              <a:t>). Specific observation dates and times are provided in (</a:t>
            </a:r>
            <a:r>
              <a:rPr lang="en-US" sz="1200" b="1" i="1" u="none" strike="noStrike" kern="1200" dirty="0">
                <a:solidFill>
                  <a:schemeClr val="tx1"/>
                </a:solidFill>
                <a:effectLst/>
                <a:latin typeface="+mn-lt"/>
                <a:ea typeface="ＭＳ Ｐゴシック" charset="-128"/>
                <a:cs typeface="ＭＳ Ｐゴシック" charset="-128"/>
                <a:hlinkClick r:id="rId18"/>
              </a:rPr>
              <a:t>25</a:t>
            </a:r>
            <a:r>
              <a:rPr lang="en-US" sz="1200" b="0" i="0" kern="1200" dirty="0">
                <a:solidFill>
                  <a:schemeClr val="tx1"/>
                </a:solidFill>
                <a:effectLst/>
                <a:latin typeface="+mn-lt"/>
                <a:ea typeface="ＭＳ Ｐゴシック" charset="-128"/>
                <a:cs typeface="ＭＳ Ｐゴシック" charset="-128"/>
              </a:rPr>
              <a:t>). Differential flux upper limits (shown as colored bands and indicated as “UL” in the legend) are quoted at the 95% CL, while markers indicate significant detections. Archival observations are shown in gray to illustrate the historical flux level of the blazar in the radio-to-</a:t>
            </a:r>
            <a:r>
              <a:rPr lang="en-US" sz="1200" b="0" i="0" kern="1200" dirty="0" err="1">
                <a:solidFill>
                  <a:schemeClr val="tx1"/>
                </a:solidFill>
                <a:effectLst/>
                <a:latin typeface="+mn-lt"/>
                <a:ea typeface="ＭＳ Ｐゴシック" charset="-128"/>
                <a:cs typeface="ＭＳ Ｐゴシック" charset="-128"/>
              </a:rPr>
              <a:t>keV</a:t>
            </a:r>
            <a:r>
              <a:rPr lang="en-US" sz="1200" b="0" i="0" kern="1200" dirty="0">
                <a:solidFill>
                  <a:schemeClr val="tx1"/>
                </a:solidFill>
                <a:effectLst/>
                <a:latin typeface="+mn-lt"/>
                <a:ea typeface="ＭＳ Ｐゴシック" charset="-128"/>
                <a:cs typeface="ＭＳ Ｐゴシック" charset="-128"/>
              </a:rPr>
              <a:t> range as retrieved from the ASDC SED Builder (</a:t>
            </a:r>
            <a:r>
              <a:rPr lang="en-US" sz="1200" b="1" i="1" u="none" strike="noStrike" kern="1200" dirty="0">
                <a:solidFill>
                  <a:schemeClr val="tx1"/>
                </a:solidFill>
                <a:effectLst/>
                <a:latin typeface="+mn-lt"/>
                <a:ea typeface="ＭＳ Ｐゴシック" charset="-128"/>
                <a:cs typeface="ＭＳ Ｐゴシック" charset="-128"/>
                <a:hlinkClick r:id="rId19"/>
              </a:rPr>
              <a:t>62</a:t>
            </a:r>
            <a:r>
              <a:rPr lang="en-US" sz="1200" b="0" i="0" kern="1200" dirty="0">
                <a:solidFill>
                  <a:schemeClr val="tx1"/>
                </a:solidFill>
                <a:effectLst/>
                <a:latin typeface="+mn-lt"/>
                <a:ea typeface="ＭＳ Ｐゴシック" charset="-128"/>
                <a:cs typeface="ＭＳ Ｐゴシック" charset="-128"/>
              </a:rPr>
              <a:t>), and in the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band as listed in the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3FGL catalog (</a:t>
            </a:r>
            <a:r>
              <a:rPr lang="en-US" sz="1200" b="1" i="1" u="none" strike="noStrike" kern="1200" dirty="0">
                <a:solidFill>
                  <a:schemeClr val="tx1"/>
                </a:solidFill>
                <a:effectLst/>
                <a:latin typeface="+mn-lt"/>
                <a:ea typeface="ＭＳ Ｐゴシック" charset="-128"/>
                <a:cs typeface="ＭＳ Ｐゴシック" charset="-128"/>
                <a:hlinkClick r:id="rId20"/>
              </a:rPr>
              <a:t>23</a:t>
            </a:r>
            <a:r>
              <a:rPr lang="en-US" sz="1200" b="0" i="0" kern="1200" dirty="0">
                <a:solidFill>
                  <a:schemeClr val="tx1"/>
                </a:solidFill>
                <a:effectLst/>
                <a:latin typeface="+mn-lt"/>
                <a:ea typeface="ＭＳ Ｐゴシック" charset="-128"/>
                <a:cs typeface="ＭＳ Ｐゴシック" charset="-128"/>
              </a:rPr>
              <a:t>) and from an analysis of 2.5 years of HAWC data. The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have not been corrected for absorption owing to the EBL. SARA/UA, ASAS-SN, and Kiso/KWFC observations have not been corrected for Galactic attenuation. The electromagnetic SED displays a double-bump structure, one peaking in the optical-ultraviolet range and the second one in the GeV range, which is characteristic of the </a:t>
            </a:r>
            <a:r>
              <a:rPr lang="en-US" sz="1200" b="0" i="0" kern="1200" dirty="0" err="1">
                <a:solidFill>
                  <a:schemeClr val="tx1"/>
                </a:solidFill>
                <a:effectLst/>
                <a:latin typeface="+mn-lt"/>
                <a:ea typeface="ＭＳ Ｐゴシック" charset="-128"/>
                <a:cs typeface="ＭＳ Ｐゴシック" charset="-128"/>
              </a:rPr>
              <a:t>nonthermal</a:t>
            </a:r>
            <a:r>
              <a:rPr lang="en-US" sz="1200" b="0" i="0" kern="1200" dirty="0">
                <a:solidFill>
                  <a:schemeClr val="tx1"/>
                </a:solidFill>
                <a:effectLst/>
                <a:latin typeface="+mn-lt"/>
                <a:ea typeface="ＭＳ Ｐゴシック" charset="-128"/>
                <a:cs typeface="ＭＳ Ｐゴシック" charset="-128"/>
              </a:rPr>
              <a:t> emission from blazars. Even within this 14-day period, there is variability observed in several of the energy bands shown (see </a:t>
            </a:r>
            <a:r>
              <a:rPr lang="en-US" sz="1200" b="1" i="0" u="none" strike="noStrike" kern="1200" dirty="0">
                <a:solidFill>
                  <a:schemeClr val="tx1"/>
                </a:solidFill>
                <a:effectLst/>
                <a:latin typeface="+mn-lt"/>
                <a:ea typeface="ＭＳ Ｐゴシック" charset="-128"/>
                <a:cs typeface="ＭＳ Ｐゴシック" charset="-128"/>
                <a:hlinkClick r:id="rId21"/>
              </a:rPr>
              <a:t>Fig. 3</a:t>
            </a:r>
            <a:r>
              <a:rPr lang="en-US" sz="1200" b="0" i="0" kern="1200" dirty="0">
                <a:solidFill>
                  <a:schemeClr val="tx1"/>
                </a:solidFill>
                <a:effectLst/>
                <a:latin typeface="+mn-lt"/>
                <a:ea typeface="ＭＳ Ｐゴシック" charset="-128"/>
                <a:cs typeface="ＭＳ Ｐゴシック" charset="-128"/>
              </a:rPr>
              <a:t>), and the data are not all obtained simultaneously. Representative neutrino flux upper limits that produce on average one detection like IceCube-170922A over a period of 0.5 (solid black line) and 7.5 years (dashed black line) are shown, assuming a spectrum of  at the most probable neutrino energy (311 </a:t>
            </a:r>
            <a:r>
              <a:rPr lang="en-US" sz="1200" b="0" i="0" kern="1200" dirty="0" err="1">
                <a:solidFill>
                  <a:schemeClr val="tx1"/>
                </a:solidFill>
                <a:effectLst/>
                <a:latin typeface="+mn-lt"/>
                <a:ea typeface="ＭＳ Ｐゴシック" charset="-128"/>
                <a:cs typeface="ＭＳ Ｐゴシック" charset="-128"/>
              </a:rPr>
              <a:t>TeV</a:t>
            </a:r>
            <a:r>
              <a:rPr lang="en-US" sz="1200" b="0" i="0" kern="1200" dirty="0">
                <a:solidFill>
                  <a:schemeClr val="tx1"/>
                </a:solidFill>
                <a:effectLst/>
                <a:latin typeface="+mn-lt"/>
                <a:ea typeface="ＭＳ Ｐゴシック" charset="-128"/>
                <a:cs typeface="ＭＳ Ｐゴシック" charset="-128"/>
              </a:rPr>
              <a:t>).</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29</a:t>
            </a:fld>
            <a:endParaRPr lang="en-US"/>
          </a:p>
        </p:txBody>
      </p:sp>
    </p:spTree>
    <p:extLst>
      <p:ext uri="{BB962C8B-B14F-4D97-AF65-F5344CB8AC3E}">
        <p14:creationId xmlns:p14="http://schemas.microsoft.com/office/powerpoint/2010/main" val="763767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a:solidFill>
                  <a:schemeClr val="tx1"/>
                </a:solidFill>
                <a:effectLst/>
                <a:latin typeface="+mn-lt"/>
                <a:ea typeface="ＭＳ Ｐゴシック" charset="-128"/>
                <a:cs typeface="ＭＳ Ｐゴシック" charset="-128"/>
              </a:rPr>
              <a:t>Significant variability of the electromagnetic emission can be observed in all displayed energy bands, with the source being in a high-emission state around the time of the neutrino alert. From top to bottom: (</a:t>
            </a:r>
            <a:r>
              <a:rPr lang="en-US" sz="1200" b="1" i="0" kern="1200" dirty="0">
                <a:solidFill>
                  <a:schemeClr val="tx1"/>
                </a:solidFill>
                <a:effectLst/>
                <a:latin typeface="+mn-lt"/>
                <a:ea typeface="ＭＳ Ｐゴシック" charset="-128"/>
                <a:cs typeface="ＭＳ Ｐゴシック" charset="-128"/>
              </a:rPr>
              <a:t>A</a:t>
            </a:r>
            <a:r>
              <a:rPr lang="en-US" sz="1200" b="0" i="0" kern="1200" dirty="0">
                <a:solidFill>
                  <a:schemeClr val="tx1"/>
                </a:solidFill>
                <a:effectLst/>
                <a:latin typeface="+mn-lt"/>
                <a:ea typeface="ＭＳ Ｐゴシック" charset="-128"/>
                <a:cs typeface="ＭＳ Ｐゴシック" charset="-128"/>
              </a:rPr>
              <a:t>) VHE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by MAGIC, H.E.S.S., and VERITAS; (</a:t>
            </a:r>
            <a:r>
              <a:rPr lang="en-US" sz="1200" b="1" i="0" kern="1200" dirty="0">
                <a:solidFill>
                  <a:schemeClr val="tx1"/>
                </a:solidFill>
                <a:effectLst/>
                <a:latin typeface="+mn-lt"/>
                <a:ea typeface="ＭＳ Ｐゴシック" charset="-128"/>
                <a:cs typeface="ＭＳ Ｐゴシック" charset="-128"/>
              </a:rPr>
              <a:t>B</a:t>
            </a:r>
            <a:r>
              <a:rPr lang="en-US" sz="1200" b="0" i="0" kern="1200" dirty="0">
                <a:solidFill>
                  <a:schemeClr val="tx1"/>
                </a:solidFill>
                <a:effectLst/>
                <a:latin typeface="+mn-lt"/>
                <a:ea typeface="ＭＳ Ｐゴシック" charset="-128"/>
                <a:cs typeface="ＭＳ Ｐゴシック" charset="-128"/>
              </a:rPr>
              <a:t>) high-energy </a:t>
            </a:r>
            <a:r>
              <a:rPr lang="en-US" sz="1200" b="0" i="0" kern="1200" dirty="0" err="1">
                <a:solidFill>
                  <a:schemeClr val="tx1"/>
                </a:solidFill>
                <a:effectLst/>
                <a:latin typeface="+mn-lt"/>
                <a:ea typeface="ＭＳ Ｐゴシック" charset="-128"/>
                <a:cs typeface="ＭＳ Ｐゴシック" charset="-128"/>
              </a:rPr>
              <a:t>γ</a:t>
            </a:r>
            <a:r>
              <a:rPr lang="en-US" sz="1200" b="0" i="0" kern="1200" dirty="0">
                <a:solidFill>
                  <a:schemeClr val="tx1"/>
                </a:solidFill>
                <a:effectLst/>
                <a:latin typeface="+mn-lt"/>
                <a:ea typeface="ＭＳ Ｐゴシック" charset="-128"/>
                <a:cs typeface="ＭＳ Ｐゴシック" charset="-128"/>
              </a:rPr>
              <a:t>-ray observations by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and </a:t>
            </a:r>
            <a:r>
              <a:rPr lang="en-US" sz="1200" b="0" i="1" kern="1200" dirty="0">
                <a:solidFill>
                  <a:schemeClr val="tx1"/>
                </a:solidFill>
                <a:effectLst/>
                <a:latin typeface="+mn-lt"/>
                <a:ea typeface="ＭＳ Ｐゴシック" charset="-128"/>
                <a:cs typeface="ＭＳ Ｐゴシック" charset="-128"/>
              </a:rPr>
              <a:t>AGILE</a:t>
            </a:r>
            <a:r>
              <a:rPr lang="en-US" sz="1200" b="0" i="0" kern="1200" dirty="0">
                <a:solidFill>
                  <a:schemeClr val="tx1"/>
                </a:solidFill>
                <a:effectLst/>
                <a:latin typeface="+mn-lt"/>
                <a:ea typeface="ＭＳ Ｐゴシック" charset="-128"/>
                <a:cs typeface="ＭＳ Ｐゴシック" charset="-128"/>
              </a:rPr>
              <a:t>; (</a:t>
            </a:r>
            <a:r>
              <a:rPr lang="en-US" sz="1200" b="1" i="0" kern="1200" dirty="0">
                <a:solidFill>
                  <a:schemeClr val="tx1"/>
                </a:solidFill>
                <a:effectLst/>
                <a:latin typeface="+mn-lt"/>
                <a:ea typeface="ＭＳ Ｐゴシック" charset="-128"/>
                <a:cs typeface="ＭＳ Ｐゴシック" charset="-128"/>
              </a:rPr>
              <a:t>C</a:t>
            </a:r>
            <a:r>
              <a:rPr lang="en-US" sz="1200" b="0" i="0" kern="1200" dirty="0">
                <a:solidFill>
                  <a:schemeClr val="tx1"/>
                </a:solidFill>
                <a:effectLst/>
                <a:latin typeface="+mn-lt"/>
                <a:ea typeface="ＭＳ Ｐゴシック" charset="-128"/>
                <a:cs typeface="ＭＳ Ｐゴシック" charset="-128"/>
              </a:rPr>
              <a:t> and </a:t>
            </a:r>
            <a:r>
              <a:rPr lang="en-US" sz="1200" b="1" i="0" kern="1200" dirty="0">
                <a:solidFill>
                  <a:schemeClr val="tx1"/>
                </a:solidFill>
                <a:effectLst/>
                <a:latin typeface="+mn-lt"/>
                <a:ea typeface="ＭＳ Ｐゴシック" charset="-128"/>
                <a:cs typeface="ＭＳ Ｐゴシック" charset="-128"/>
              </a:rPr>
              <a:t>D</a:t>
            </a:r>
            <a:r>
              <a:rPr lang="en-US" sz="1200" b="0" i="0" kern="1200" dirty="0">
                <a:solidFill>
                  <a:schemeClr val="tx1"/>
                </a:solidFill>
                <a:effectLst/>
                <a:latin typeface="+mn-lt"/>
                <a:ea typeface="ＭＳ Ｐゴシック" charset="-128"/>
                <a:cs typeface="ＭＳ Ｐゴシック" charset="-128"/>
              </a:rPr>
              <a:t>) x-ray observations by </a:t>
            </a:r>
            <a:r>
              <a:rPr lang="en-US" sz="1200" b="0" i="1" kern="1200" dirty="0">
                <a:solidFill>
                  <a:schemeClr val="tx1"/>
                </a:solidFill>
                <a:effectLst/>
                <a:latin typeface="+mn-lt"/>
                <a:ea typeface="ＭＳ Ｐゴシック" charset="-128"/>
                <a:cs typeface="ＭＳ Ｐゴシック" charset="-128"/>
              </a:rPr>
              <a:t>Swift</a:t>
            </a:r>
            <a:r>
              <a:rPr lang="en-US" sz="1200" b="0" i="0" kern="1200" dirty="0">
                <a:solidFill>
                  <a:schemeClr val="tx1"/>
                </a:solidFill>
                <a:effectLst/>
                <a:latin typeface="+mn-lt"/>
                <a:ea typeface="ＭＳ Ｐゴシック" charset="-128"/>
                <a:cs typeface="ＭＳ Ｐゴシック" charset="-128"/>
              </a:rPr>
              <a:t> XRT; (</a:t>
            </a:r>
            <a:r>
              <a:rPr lang="en-US" sz="1200" b="1" i="0" kern="1200" dirty="0">
                <a:solidFill>
                  <a:schemeClr val="tx1"/>
                </a:solidFill>
                <a:effectLst/>
                <a:latin typeface="+mn-lt"/>
                <a:ea typeface="ＭＳ Ｐゴシック" charset="-128"/>
                <a:cs typeface="ＭＳ Ｐゴシック" charset="-128"/>
              </a:rPr>
              <a:t>E</a:t>
            </a:r>
            <a:r>
              <a:rPr lang="en-US" sz="1200" b="0" i="0" kern="1200" dirty="0">
                <a:solidFill>
                  <a:schemeClr val="tx1"/>
                </a:solidFill>
                <a:effectLst/>
                <a:latin typeface="+mn-lt"/>
                <a:ea typeface="ＭＳ Ｐゴシック" charset="-128"/>
                <a:cs typeface="ＭＳ Ｐゴシック" charset="-128"/>
              </a:rPr>
              <a:t>) optical light curves from ASAS-SN, Kiso/KWFC, and Kanata/HONIR; and (</a:t>
            </a:r>
            <a:r>
              <a:rPr lang="en-US" sz="1200" b="1" i="0" kern="1200" dirty="0">
                <a:solidFill>
                  <a:schemeClr val="tx1"/>
                </a:solidFill>
                <a:effectLst/>
                <a:latin typeface="+mn-lt"/>
                <a:ea typeface="ＭＳ Ｐゴシック" charset="-128"/>
                <a:cs typeface="ＭＳ Ｐゴシック" charset="-128"/>
              </a:rPr>
              <a:t>F</a:t>
            </a:r>
            <a:r>
              <a:rPr lang="en-US" sz="1200" b="0" i="0" kern="1200" dirty="0">
                <a:solidFill>
                  <a:schemeClr val="tx1"/>
                </a:solidFill>
                <a:effectLst/>
                <a:latin typeface="+mn-lt"/>
                <a:ea typeface="ＭＳ Ｐゴシック" charset="-128"/>
                <a:cs typeface="ＭＳ Ｐゴシック" charset="-128"/>
              </a:rPr>
              <a:t>) radio observations by OVRO and VLA. The red dashed line marks the detection time of the neutrino IceCube-170922A. The left set of panels shows measurements between MJD 54700 (22 August 2008) and MJD 58002 (6 September 2017). The set of panels on the right shows an expanded scale for time range MJD 58002 to MJD 58050 (24 October 2017). The </a:t>
            </a:r>
            <a:r>
              <a:rPr lang="en-US" sz="1200" b="0" i="1" kern="1200" dirty="0">
                <a:solidFill>
                  <a:schemeClr val="tx1"/>
                </a:solidFill>
                <a:effectLst/>
                <a:latin typeface="+mn-lt"/>
                <a:ea typeface="ＭＳ Ｐゴシック" charset="-128"/>
                <a:cs typeface="ＭＳ Ｐゴシック" charset="-128"/>
              </a:rPr>
              <a:t>Fermi</a:t>
            </a:r>
            <a:r>
              <a:rPr lang="en-US" sz="1200" b="0" i="0" kern="1200" dirty="0">
                <a:solidFill>
                  <a:schemeClr val="tx1"/>
                </a:solidFill>
                <a:effectLst/>
                <a:latin typeface="+mn-lt"/>
                <a:ea typeface="ＭＳ Ｐゴシック" charset="-128"/>
                <a:cs typeface="ＭＳ Ｐゴシック" charset="-128"/>
              </a:rPr>
              <a:t>-LAT light curve is binned in 28-day bins on the left panel, while finer 7-day bins are used on the expanded panel. A VERITAS limit from MJD 58019.40 (23 September 2017) of    is off the scale of the plot and not shown.</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30</a:t>
            </a:fld>
            <a:endParaRPr lang="en-US"/>
          </a:p>
        </p:txBody>
      </p:sp>
    </p:spTree>
    <p:extLst>
      <p:ext uri="{BB962C8B-B14F-4D97-AF65-F5344CB8AC3E}">
        <p14:creationId xmlns:p14="http://schemas.microsoft.com/office/powerpoint/2010/main" val="124847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3LAC / 3FGL table values:</a:t>
            </a:r>
          </a:p>
          <a:p>
            <a:r>
              <a:rPr lang="en-US" dirty="0"/>
              <a:t>&gt;1 GeV photon flux: (6.51 ± 0.228) e-9 </a:t>
            </a:r>
            <a:r>
              <a:rPr lang="en-US" dirty="0" err="1"/>
              <a:t>ph</a:t>
            </a:r>
            <a:r>
              <a:rPr lang="en-US" dirty="0"/>
              <a:t>/cm^2/s</a:t>
            </a:r>
          </a:p>
          <a:p>
            <a:r>
              <a:rPr lang="en-US"/>
              <a:t>Index: </a:t>
            </a:r>
            <a:endParaRPr lang="en-US" dirty="0"/>
          </a:p>
          <a:p>
            <a:r>
              <a:rPr lang="en-US" dirty="0"/>
              <a:t>RA, Dec = 77.3639°, 5.699°</a:t>
            </a:r>
          </a:p>
          <a:p>
            <a:r>
              <a:rPr lang="en-US" dirty="0"/>
              <a:t>54.5 sigma</a:t>
            </a:r>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31</a:t>
            </a:fld>
            <a:endParaRPr lang="en-US"/>
          </a:p>
        </p:txBody>
      </p:sp>
    </p:spTree>
    <p:extLst>
      <p:ext uri="{BB962C8B-B14F-4D97-AF65-F5344CB8AC3E}">
        <p14:creationId xmlns:p14="http://schemas.microsoft.com/office/powerpoint/2010/main" val="3449896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OVRO: </a:t>
            </a:r>
            <a:r>
              <a:rPr lang="en-US" dirty="0" err="1"/>
              <a:t>astronomerstelegram.org</a:t>
            </a:r>
            <a:r>
              <a:rPr lang="en-US" dirty="0"/>
              <a:t>/?read=12996</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32</a:t>
            </a:fld>
            <a:endParaRPr lang="en-US"/>
          </a:p>
        </p:txBody>
      </p:sp>
    </p:spTree>
    <p:extLst>
      <p:ext uri="{BB962C8B-B14F-4D97-AF65-F5344CB8AC3E}">
        <p14:creationId xmlns:p14="http://schemas.microsoft.com/office/powerpoint/2010/main" val="362422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fld id="{3B4DB371-79C0-784E-B7EB-4247EB7189B3}" type="slidenum">
              <a:rPr lang="en-US" altLang="en-US" sz="1200"/>
              <a:pPr/>
              <a:t>3</a:t>
            </a:fld>
            <a:endParaRPr lang="en-US" altLang="en-US" sz="1200"/>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altLang="en-US" dirty="0">
                <a:latin typeface="Arial" charset="0"/>
                <a:ea typeface="ＭＳ Ｐゴシック" charset="-128"/>
              </a:rPr>
              <a:t>Redshift of 0.1</a:t>
            </a:r>
            <a:r>
              <a:rPr lang="en-US" altLang="en-US" baseline="0" dirty="0">
                <a:latin typeface="Arial" charset="0"/>
                <a:ea typeface="ＭＳ Ｐゴシック" charset="-128"/>
              </a:rPr>
              <a:t> tau=1 for 1 </a:t>
            </a:r>
            <a:r>
              <a:rPr lang="en-US" altLang="en-US" baseline="0" dirty="0" err="1">
                <a:latin typeface="Arial" charset="0"/>
                <a:ea typeface="ＭＳ Ｐゴシック" charset="-128"/>
              </a:rPr>
              <a:t>TeV</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0.01: 40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0.1: 400 </a:t>
            </a:r>
            <a:r>
              <a:rPr lang="en-US" altLang="en-US" baseline="0" dirty="0" err="1">
                <a:latin typeface="Arial" charset="0"/>
                <a:ea typeface="ＭＳ Ｐゴシック" charset="-128"/>
              </a:rPr>
              <a:t>Mpc</a:t>
            </a:r>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z = 1: 4 </a:t>
            </a:r>
            <a:r>
              <a:rPr lang="en-US" altLang="en-US" baseline="0" dirty="0" err="1">
                <a:latin typeface="Arial" charset="0"/>
                <a:ea typeface="ＭＳ Ｐゴシック" charset="-128"/>
              </a:rPr>
              <a:t>Gpc</a:t>
            </a:r>
            <a:endParaRPr lang="en-US" altLang="en-US" baseline="0" dirty="0">
              <a:latin typeface="Arial" charset="0"/>
              <a:ea typeface="ＭＳ Ｐゴシック" charset="-128"/>
            </a:endParaRPr>
          </a:p>
          <a:p>
            <a:pPr eaLnBrk="1" hangingPunct="1"/>
            <a:endParaRPr lang="en-US" altLang="en-US" baseline="0" dirty="0">
              <a:latin typeface="Arial" charset="0"/>
              <a:ea typeface="ＭＳ Ｐゴシック" charset="-128"/>
            </a:endParaRPr>
          </a:p>
          <a:p>
            <a:pPr eaLnBrk="1" hangingPunct="1"/>
            <a:r>
              <a:rPr lang="en-US" altLang="en-US" baseline="0" dirty="0">
                <a:latin typeface="Arial" charset="0"/>
                <a:ea typeface="ＭＳ Ｐゴシック" charset="-128"/>
              </a:rPr>
              <a:t>TODO: Z burst back of envelope</a:t>
            </a:r>
            <a:endParaRPr lang="en-US" altLang="en-US" dirty="0">
              <a:latin typeface="Arial" charset="0"/>
              <a:ea typeface="ＭＳ Ｐゴシック" charset="-128"/>
            </a:endParaRPr>
          </a:p>
        </p:txBody>
      </p:sp>
    </p:spTree>
    <p:extLst>
      <p:ext uri="{BB962C8B-B14F-4D97-AF65-F5344CB8AC3E}">
        <p14:creationId xmlns:p14="http://schemas.microsoft.com/office/powerpoint/2010/main" val="2080408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5. 90% C.L. flux upper limits for all 2LAC blazars in comparison to the observed astrophysical diffuse neutrino flux. The latest combined diffuse neutrino flux results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(2015b) are plotted as the best-fit power law with a spectral index of −2.5 and as a differential flux unfolding using 68% central and 90% U.L. confidence intervals. The flux upper limit is shown using both weighting schemes for a power law with a spectral index of −2.5 (blue). Percentages denote the fraction of the upper limit compared to the astrophysical best-fit value. The equal-weighting upper limit for a flux with a harder spectral index of −2.2 is shown in green. </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33</a:t>
            </a:fld>
            <a:endParaRPr lang="en-US" altLang="en-US"/>
          </a:p>
        </p:txBody>
      </p:sp>
    </p:spTree>
    <p:extLst>
      <p:ext uri="{BB962C8B-B14F-4D97-AF65-F5344CB8AC3E}">
        <p14:creationId xmlns:p14="http://schemas.microsoft.com/office/powerpoint/2010/main" val="12319131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3: </a:t>
            </a:r>
            <a:r>
              <a:rPr lang="en-US" sz="1200" b="0" kern="1200" dirty="0">
                <a:solidFill>
                  <a:schemeClr val="tx1"/>
                </a:solidFill>
                <a:effectLst/>
                <a:latin typeface="+mn-lt"/>
                <a:ea typeface="ＭＳ Ｐゴシック" charset="-128"/>
                <a:cs typeface="ＭＳ Ｐゴシック" charset="-128"/>
              </a:rPr>
              <a:t>Right: </a:t>
            </a:r>
            <a:r>
              <a:rPr lang="en-US" sz="1200" kern="1200" dirty="0">
                <a:solidFill>
                  <a:schemeClr val="tx1"/>
                </a:solidFill>
                <a:effectLst/>
                <a:latin typeface="+mn-lt"/>
                <a:ea typeface="ＭＳ Ｐゴシック" charset="-128"/>
                <a:cs typeface="ＭＳ Ｐゴシック" charset="-128"/>
              </a:rPr>
              <a:t>90 % C.L. </a:t>
            </a:r>
            <a:r>
              <a:rPr lang="el-GR" sz="1200" kern="1200" dirty="0">
                <a:solidFill>
                  <a:schemeClr val="tx1"/>
                </a:solidFill>
                <a:effectLst/>
                <a:latin typeface="+mn-lt"/>
                <a:ea typeface="ＭＳ Ｐゴシック" charset="-128"/>
                <a:cs typeface="ＭＳ Ｐゴシック" charset="-128"/>
              </a:rPr>
              <a:t>ν μ + ν ̄ μ </a:t>
            </a:r>
            <a:endParaRPr lang="el-GR" dirty="0"/>
          </a:p>
          <a:p>
            <a:r>
              <a:rPr lang="en-US" sz="1200" kern="1200" dirty="0">
                <a:solidFill>
                  <a:schemeClr val="tx1"/>
                </a:solidFill>
                <a:effectLst/>
                <a:latin typeface="+mn-lt"/>
                <a:ea typeface="ＭＳ Ｐゴシック" charset="-128"/>
                <a:cs typeface="ＭＳ Ｐゴシック" charset="-128"/>
              </a:rPr>
              <a:t>limit on the average flux of all blazars from the 3FHL catalog for </a:t>
            </a:r>
            <a:r>
              <a:rPr lang="el-GR" sz="1200" kern="1200" dirty="0">
                <a:solidFill>
                  <a:schemeClr val="tx1"/>
                </a:solidFill>
                <a:effectLst/>
                <a:latin typeface="+mn-lt"/>
                <a:ea typeface="ＭＳ Ｐゴシック" charset="-128"/>
                <a:cs typeface="ＭＳ Ｐゴシック" charset="-128"/>
              </a:rPr>
              <a:t>γ = 2.19. </a:t>
            </a:r>
            <a:r>
              <a:rPr lang="en-US" sz="1200" kern="1200" dirty="0">
                <a:solidFill>
                  <a:schemeClr val="tx1"/>
                </a:solidFill>
                <a:effectLst/>
                <a:latin typeface="+mn-lt"/>
                <a:ea typeface="ＭＳ Ｐゴシック" charset="-128"/>
                <a:cs typeface="ＭＳ Ｐゴシック" charset="-128"/>
              </a:rPr>
              <a:t>The blue shaded band shows the 68 % C.L. band for the average muon neutrino flux of TXS, assuming that TXS 0506+056 is a steady neutrino source over ∼ 8 years of measurement. The dashed band represents the average flux of this blazar during the 158 d flaring period in 2014/2015. The data for both bands are taken from [2]. Note that the HESE spectrum as well as the diffuse muon neutrino flux are integrated over the northern hemisphere </a:t>
            </a:r>
            <a:endParaRPr lang="en-US" dirty="0"/>
          </a:p>
          <a:p>
            <a:endParaRPr lang="en-US" dirty="0"/>
          </a:p>
          <a:p>
            <a:r>
              <a:rPr lang="en-US" sz="1200" kern="1200" dirty="0">
                <a:solidFill>
                  <a:schemeClr val="tx1"/>
                </a:solidFill>
                <a:effectLst/>
                <a:latin typeface="+mn-lt"/>
                <a:ea typeface="ＭＳ Ｐゴシック" charset="-128"/>
              </a:rPr>
              <a:t>Figure from source at https://</a:t>
            </a:r>
            <a:r>
              <a:rPr lang="en-US" sz="1200" kern="1200" dirty="0" err="1">
                <a:solidFill>
                  <a:schemeClr val="tx1"/>
                </a:solidFill>
                <a:effectLst/>
                <a:latin typeface="+mn-lt"/>
                <a:ea typeface="ＭＳ Ｐゴシック" charset="-128"/>
              </a:rPr>
              <a:t>arxiv.org</a:t>
            </a:r>
            <a:r>
              <a:rPr lang="en-US" sz="1200" kern="1200" dirty="0">
                <a:solidFill>
                  <a:schemeClr val="tx1"/>
                </a:solidFill>
                <a:effectLst/>
                <a:latin typeface="+mn-lt"/>
                <a:ea typeface="ＭＳ Ｐゴシック" charset="-128"/>
              </a:rPr>
              <a:t>/abs/1908.08458</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34</a:t>
            </a:fld>
            <a:endParaRPr lang="en-US"/>
          </a:p>
        </p:txBody>
      </p:sp>
    </p:spTree>
    <p:extLst>
      <p:ext uri="{BB962C8B-B14F-4D97-AF65-F5344CB8AC3E}">
        <p14:creationId xmlns:p14="http://schemas.microsoft.com/office/powerpoint/2010/main" val="26099617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3: </a:t>
            </a:r>
            <a:r>
              <a:rPr lang="en-US" sz="1200" b="0" kern="1200" dirty="0">
                <a:solidFill>
                  <a:schemeClr val="tx1"/>
                </a:solidFill>
                <a:effectLst/>
                <a:latin typeface="+mn-lt"/>
                <a:ea typeface="ＭＳ Ｐゴシック" charset="-128"/>
                <a:cs typeface="ＭＳ Ｐゴシック" charset="-128"/>
              </a:rPr>
              <a:t>Left: </a:t>
            </a:r>
            <a:r>
              <a:rPr lang="en-US" sz="1200" kern="1200" dirty="0">
                <a:solidFill>
                  <a:schemeClr val="tx1"/>
                </a:solidFill>
                <a:effectLst/>
                <a:latin typeface="+mn-lt"/>
                <a:ea typeface="ＭＳ Ｐゴシック" charset="-128"/>
                <a:cs typeface="ＭＳ Ｐゴシック" charset="-128"/>
              </a:rPr>
              <a:t>90 % C.L. upper limits for blazar populations from the 3FHL catalog for </a:t>
            </a:r>
            <a:r>
              <a:rPr lang="el-GR" sz="1200" kern="1200" dirty="0">
                <a:solidFill>
                  <a:schemeClr val="tx1"/>
                </a:solidFill>
                <a:effectLst/>
                <a:latin typeface="+mn-lt"/>
                <a:ea typeface="ＭＳ Ｐゴシック" charset="-128"/>
                <a:cs typeface="ＭＳ Ｐゴシック" charset="-128"/>
              </a:rPr>
              <a:t>γ = 2. </a:t>
            </a:r>
            <a:endParaRPr lang="el-GR" dirty="0"/>
          </a:p>
          <a:p>
            <a:r>
              <a:rPr lang="en-US" sz="1200" kern="1200" dirty="0">
                <a:solidFill>
                  <a:schemeClr val="tx1"/>
                </a:solidFill>
                <a:effectLst/>
                <a:latin typeface="+mn-lt"/>
                <a:ea typeface="ＭＳ Ｐゴシック" charset="-128"/>
                <a:cs typeface="ＭＳ Ｐゴシック" charset="-128"/>
              </a:rPr>
              <a:t>The dark-shaded bands illustrate the 1</a:t>
            </a:r>
            <a:r>
              <a:rPr lang="el-GR" sz="1200"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central band which arise from different weighting schemes </a:t>
            </a:r>
            <a:endParaRPr lang="en-US" dirty="0"/>
          </a:p>
          <a:p>
            <a:r>
              <a:rPr lang="en-US" sz="1200" kern="1200" dirty="0">
                <a:solidFill>
                  <a:schemeClr val="tx1"/>
                </a:solidFill>
                <a:effectLst/>
                <a:latin typeface="+mn-lt"/>
                <a:ea typeface="ＭＳ Ｐゴシック" charset="-128"/>
                <a:cs typeface="ＭＳ Ｐゴシック" charset="-128"/>
              </a:rPr>
              <a:t>for the individual sources. The energy ranges mark the 90 % region where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has the highest </a:t>
            </a:r>
            <a:endParaRPr lang="en-US" dirty="0"/>
          </a:p>
          <a:p>
            <a:r>
              <a:rPr lang="en-US" sz="1200" kern="1200" dirty="0">
                <a:solidFill>
                  <a:schemeClr val="tx1"/>
                </a:solidFill>
                <a:effectLst/>
                <a:latin typeface="+mn-lt"/>
                <a:ea typeface="ＭＳ Ｐゴシック" charset="-128"/>
                <a:cs typeface="ＭＳ Ｐゴシック" charset="-128"/>
              </a:rPr>
              <a:t>exclusion power for the particular model. The best fit to the astrophysical diffuse muon neutrino </a:t>
            </a:r>
            <a:endParaRPr lang="en-US" dirty="0"/>
          </a:p>
          <a:p>
            <a:r>
              <a:rPr lang="en-US" sz="1200" kern="1200" dirty="0">
                <a:solidFill>
                  <a:schemeClr val="tx1"/>
                </a:solidFill>
                <a:effectLst/>
                <a:latin typeface="+mn-lt"/>
                <a:ea typeface="ＭＳ Ｐゴシック" charset="-128"/>
                <a:cs typeface="ＭＳ Ｐゴシック" charset="-128"/>
              </a:rPr>
              <a:t>flux </a:t>
            </a:r>
            <a:r>
              <a:rPr lang="el-GR" sz="1200" kern="1200" dirty="0">
                <a:solidFill>
                  <a:schemeClr val="tx1"/>
                </a:solidFill>
                <a:effectLst/>
                <a:latin typeface="+mn-lt"/>
                <a:ea typeface="ＭＳ Ｐゴシック" charset="-128"/>
                <a:cs typeface="ＭＳ Ｐゴシック" charset="-128"/>
              </a:rPr>
              <a:t>φ </a:t>
            </a:r>
            <a:r>
              <a:rPr lang="en-US" sz="1200" kern="1200" dirty="0" err="1">
                <a:solidFill>
                  <a:schemeClr val="tx1"/>
                </a:solidFill>
                <a:effectLst/>
                <a:latin typeface="+mn-lt"/>
                <a:ea typeface="ＭＳ Ｐゴシック" charset="-128"/>
                <a:cs typeface="ＭＳ Ｐゴシック" charset="-128"/>
              </a:rPr>
              <a:t>astro</a:t>
            </a:r>
            <a:r>
              <a:rPr lang="en-US" sz="1200" kern="1200" dirty="0">
                <a:solidFill>
                  <a:schemeClr val="tx1"/>
                </a:solidFill>
                <a:effectLst/>
                <a:latin typeface="+mn-lt"/>
                <a:ea typeface="ＭＳ Ｐゴシック" charset="-128"/>
                <a:cs typeface="ＭＳ Ｐゴシック" charset="-128"/>
              </a:rPr>
              <a:t> from [10, 11] including the 68 % C.L. contours is displayed in red.</a:t>
            </a:r>
          </a:p>
          <a:p>
            <a:endParaRPr lang="en-US" sz="1200" kern="1200" dirty="0">
              <a:solidFill>
                <a:schemeClr val="tx1"/>
              </a:solidFill>
              <a:effectLst/>
              <a:latin typeface="+mn-lt"/>
              <a:ea typeface="ＭＳ Ｐゴシック" charset="-128"/>
            </a:endParaRPr>
          </a:p>
          <a:p>
            <a:r>
              <a:rPr lang="en-US" sz="1200" kern="1200" dirty="0">
                <a:solidFill>
                  <a:schemeClr val="tx1"/>
                </a:solidFill>
                <a:effectLst/>
                <a:latin typeface="+mn-lt"/>
                <a:ea typeface="ＭＳ Ｐゴシック" charset="-128"/>
              </a:rPr>
              <a:t>Figure from source at https://</a:t>
            </a:r>
            <a:r>
              <a:rPr lang="en-US" sz="1200" kern="1200" dirty="0" err="1">
                <a:solidFill>
                  <a:schemeClr val="tx1"/>
                </a:solidFill>
                <a:effectLst/>
                <a:latin typeface="+mn-lt"/>
                <a:ea typeface="ＭＳ Ｐゴシック" charset="-128"/>
              </a:rPr>
              <a:t>arxiv.org</a:t>
            </a:r>
            <a:r>
              <a:rPr lang="en-US" sz="1200" kern="1200" dirty="0">
                <a:solidFill>
                  <a:schemeClr val="tx1"/>
                </a:solidFill>
                <a:effectLst/>
                <a:latin typeface="+mn-lt"/>
                <a:ea typeface="ＭＳ Ｐゴシック" charset="-128"/>
              </a:rPr>
              <a:t>/abs/1908.08458</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35</a:t>
            </a:fld>
            <a:endParaRPr lang="en-US"/>
          </a:p>
        </p:txBody>
      </p:sp>
    </p:spTree>
    <p:extLst>
      <p:ext uri="{BB962C8B-B14F-4D97-AF65-F5344CB8AC3E}">
        <p14:creationId xmlns:p14="http://schemas.microsoft.com/office/powerpoint/2010/main" val="4130654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Caveat: *Northern* </a:t>
            </a:r>
          </a:p>
          <a:p>
            <a:r>
              <a:rPr lang="en-US" dirty="0"/>
              <a:t>0.35° offset</a:t>
            </a:r>
          </a:p>
          <a:p>
            <a:endParaRPr lang="en-US" dirty="0"/>
          </a:p>
          <a:p>
            <a:r>
              <a:rPr lang="en-US" dirty="0"/>
              <a:t>Southern catalog: p=0.059 for PKS 2233-148 (0.55 post-trials)</a:t>
            </a:r>
          </a:p>
          <a:p>
            <a:endParaRPr lang="en-US" dirty="0"/>
          </a:p>
          <a:p>
            <a:r>
              <a:rPr lang="en-US" dirty="0" err="1"/>
              <a:t>Seyferts</a:t>
            </a:r>
            <a:r>
              <a:rPr lang="en-US" dirty="0"/>
              <a:t> based on optical</a:t>
            </a:r>
          </a:p>
          <a:p>
            <a:r>
              <a:rPr lang="en-US" dirty="0"/>
              <a:t>I vs. II: emission lines</a:t>
            </a:r>
          </a:p>
          <a:p>
            <a:r>
              <a:rPr lang="en-US" dirty="0" err="1"/>
              <a:t>Seyfert</a:t>
            </a:r>
            <a:r>
              <a:rPr lang="en-US" dirty="0"/>
              <a:t> I: </a:t>
            </a:r>
            <a:r>
              <a:rPr lang="en-US" dirty="0" err="1"/>
              <a:t>broadallowed</a:t>
            </a:r>
            <a:r>
              <a:rPr lang="en-US" dirty="0"/>
              <a:t> lines and narrow forbidden lines, all broader than in normal galaxies; observe central source directly</a:t>
            </a:r>
          </a:p>
          <a:p>
            <a:r>
              <a:rPr lang="en-US" dirty="0" err="1"/>
              <a:t>Seyfert</a:t>
            </a:r>
            <a:r>
              <a:rPr lang="en-US" dirty="0"/>
              <a:t> II: only narrow lines, both allowed and forbidden (electron transitions that can occur spontaneously but forbidden / improbable stimulated according to QM selection rules); AGN are obscured; only colder outer regions are seen</a:t>
            </a:r>
          </a:p>
          <a:p>
            <a:endParaRPr lang="en-US" dirty="0"/>
          </a:p>
          <a:p>
            <a:r>
              <a:rPr lang="en-US" dirty="0"/>
              <a:t>Figure from source at https://</a:t>
            </a:r>
            <a:r>
              <a:rPr lang="en-US" dirty="0" err="1"/>
              <a:t>arxiv.org</a:t>
            </a:r>
            <a:r>
              <a:rPr lang="en-US" dirty="0"/>
              <a:t>/abs/1908.05993</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36</a:t>
            </a:fld>
            <a:endParaRPr lang="en-US"/>
          </a:p>
        </p:txBody>
      </p:sp>
    </p:spTree>
    <p:extLst>
      <p:ext uri="{BB962C8B-B14F-4D97-AF65-F5344CB8AC3E}">
        <p14:creationId xmlns:p14="http://schemas.microsoft.com/office/powerpoint/2010/main" val="11870533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PINGU LOI: 1401.2046</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38</a:t>
            </a:fld>
            <a:endParaRPr lang="en-US"/>
          </a:p>
        </p:txBody>
      </p:sp>
    </p:spTree>
    <p:extLst>
      <p:ext uri="{BB962C8B-B14F-4D97-AF65-F5344CB8AC3E}">
        <p14:creationId xmlns:p14="http://schemas.microsoft.com/office/powerpoint/2010/main" val="3207500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from</a:t>
            </a:r>
            <a:r>
              <a:rPr lang="en-US" baseline="0" dirty="0"/>
              <a:t> Marek Kowalski @ IPA 2017</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39</a:t>
            </a:fld>
            <a:endParaRPr lang="en-US"/>
          </a:p>
        </p:txBody>
      </p:sp>
    </p:spTree>
    <p:extLst>
      <p:ext uri="{BB962C8B-B14F-4D97-AF65-F5344CB8AC3E}">
        <p14:creationId xmlns:p14="http://schemas.microsoft.com/office/powerpoint/2010/main" val="20167257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128"/>
                <a:cs typeface="ＭＳ Ｐゴシック" charset="-128"/>
              </a:rPr>
              <a:t>Figure 4: </a:t>
            </a:r>
            <a:r>
              <a:rPr lang="en-US" sz="1200" kern="1200" dirty="0">
                <a:solidFill>
                  <a:schemeClr val="tx1"/>
                </a:solidFill>
                <a:effectLst/>
                <a:latin typeface="+mn-lt"/>
                <a:ea typeface="ＭＳ Ｐゴシック" charset="-128"/>
                <a:cs typeface="ＭＳ Ｐゴシック" charset="-128"/>
              </a:rPr>
              <a:t>Observed median angular error of fully contained high </a:t>
            </a:r>
            <a:endParaRPr lang="en-US" dirty="0"/>
          </a:p>
          <a:p>
            <a:r>
              <a:rPr lang="en-US" sz="1200" kern="1200" dirty="0">
                <a:solidFill>
                  <a:schemeClr val="tx1"/>
                </a:solidFill>
                <a:effectLst/>
                <a:latin typeface="+mn-lt"/>
                <a:ea typeface="ＭＳ Ｐゴシック" charset="-128"/>
                <a:cs typeface="ＭＳ Ｐゴシック" charset="-128"/>
              </a:rPr>
              <a:t>on the </a:t>
            </a:r>
            <a:r>
              <a:rPr lang="en-US" sz="1200" i="1" kern="1200" dirty="0">
                <a:solidFill>
                  <a:schemeClr val="tx1"/>
                </a:solidFill>
                <a:effectLst/>
                <a:latin typeface="+mn-lt"/>
                <a:ea typeface="ＭＳ Ｐゴシック" charset="-128"/>
                <a:cs typeface="ＭＳ Ｐゴシック" charset="-128"/>
              </a:rPr>
              <a:t>in situ </a:t>
            </a:r>
            <a:r>
              <a:rPr lang="en-US" sz="1200" kern="1200" dirty="0">
                <a:solidFill>
                  <a:schemeClr val="tx1"/>
                </a:solidFill>
                <a:effectLst/>
                <a:latin typeface="+mn-lt"/>
                <a:ea typeface="ＭＳ Ｐゴシック" charset="-128"/>
                <a:cs typeface="ＭＳ Ｐゴシック" charset="-128"/>
              </a:rPr>
              <a:t>detector response and</a:t>
            </a:r>
            <a:br>
              <a:rPr lang="en-US" sz="1200" kern="1200" dirty="0">
                <a:solidFill>
                  <a:schemeClr val="tx1"/>
                </a:solidFill>
                <a:effectLst/>
                <a:latin typeface="+mn-lt"/>
                <a:ea typeface="ＭＳ Ｐゴシック" charset="-128"/>
                <a:cs typeface="ＭＳ Ｐゴシック" charset="-128"/>
              </a:rPr>
            </a:br>
            <a:r>
              <a:rPr lang="en-US" sz="1200" kern="1200" dirty="0">
                <a:solidFill>
                  <a:schemeClr val="tx1"/>
                </a:solidFill>
                <a:effectLst/>
                <a:latin typeface="+mn-lt"/>
                <a:ea typeface="ＭＳ Ｐゴシック" charset="-128"/>
                <a:cs typeface="ＭＳ Ｐゴシック" charset="-128"/>
              </a:rPr>
              <a:t>South Pole ice anisotropy: Proceedings of ICRC2013 0580, 2014 </a:t>
            </a:r>
            <a:endParaRPr lang="en-US" dirty="0"/>
          </a:p>
          <a:p>
            <a:r>
              <a:rPr lang="en-US" sz="1200" kern="1200" dirty="0">
                <a:solidFill>
                  <a:schemeClr val="tx1"/>
                </a:solidFill>
                <a:effectLst/>
                <a:latin typeface="+mn-lt"/>
                <a:ea typeface="ＭＳ Ｐゴシック" charset="-128"/>
                <a:cs typeface="ＭＳ Ｐゴシック" charset="-128"/>
              </a:rPr>
              <a:t>of reconstructed deposited energy. The dashed line indicate the </a:t>
            </a:r>
            <a:endParaRPr lang="en-US" dirty="0"/>
          </a:p>
          <a:p>
            <a:r>
              <a:rPr lang="en-US" sz="1200" kern="1200" dirty="0">
                <a:solidFill>
                  <a:schemeClr val="tx1"/>
                </a:solidFill>
                <a:effectLst/>
                <a:latin typeface="+mn-lt"/>
                <a:ea typeface="ＭＳ Ｐゴシック" charset="-128"/>
                <a:cs typeface="ＭＳ Ｐゴシック" charset="-128"/>
              </a:rPr>
              <a:t>Data Simulation</a:t>
            </a:r>
            <a:br>
              <a:rPr lang="en-US" sz="1200" kern="1200" dirty="0">
                <a:solidFill>
                  <a:schemeClr val="tx1"/>
                </a:solidFill>
                <a:effectLst/>
                <a:latin typeface="+mn-lt"/>
                <a:ea typeface="ＭＳ Ｐゴシック" charset="-128"/>
                <a:cs typeface="ＭＳ Ｐゴシック" charset="-128"/>
              </a:rPr>
            </a:br>
            <a:r>
              <a:rPr lang="en-US" sz="1200" kern="1200" dirty="0">
                <a:solidFill>
                  <a:schemeClr val="tx1"/>
                </a:solidFill>
                <a:effectLst/>
                <a:latin typeface="+mn-lt"/>
                <a:ea typeface="ＭＳ Ｐゴシック" charset="-128"/>
                <a:cs typeface="ＭＳ Ｐゴシック" charset="-128"/>
              </a:rPr>
              <a:t>reconstruction performance with a perfect knowledge of the op- </a:t>
            </a:r>
            <a:endParaRPr lang="en-US" dirty="0"/>
          </a:p>
          <a:p>
            <a:r>
              <a:rPr lang="en-US" sz="1200" kern="1200" dirty="0" err="1">
                <a:solidFill>
                  <a:schemeClr val="tx1"/>
                </a:solidFill>
                <a:effectLst/>
                <a:latin typeface="+mn-lt"/>
                <a:ea typeface="ＭＳ Ｐゴシック" charset="-128"/>
                <a:cs typeface="ＭＳ Ｐゴシック" charset="-128"/>
              </a:rPr>
              <a:t>tical</a:t>
            </a:r>
            <a:r>
              <a:rPr lang="en-US" sz="1200" kern="1200" dirty="0">
                <a:solidFill>
                  <a:schemeClr val="tx1"/>
                </a:solidFill>
                <a:effectLst/>
                <a:latin typeface="+mn-lt"/>
                <a:ea typeface="ＭＳ Ｐゴシック" charset="-128"/>
                <a:cs typeface="ＭＳ Ｐゴシック" charset="-128"/>
              </a:rPr>
              <a:t> properties of ice and detector responses. The deviation of data points from the line indicate the presence of incomplete un- </a:t>
            </a:r>
            <a:r>
              <a:rPr lang="en-US" sz="1200" kern="1200" dirty="0" err="1">
                <a:solidFill>
                  <a:schemeClr val="tx1"/>
                </a:solidFill>
                <a:effectLst/>
                <a:latin typeface="+mn-lt"/>
                <a:ea typeface="ＭＳ Ｐゴシック" charset="-128"/>
                <a:cs typeface="ＭＳ Ｐゴシック" charset="-128"/>
              </a:rPr>
              <a:t>derstandings</a:t>
            </a:r>
            <a:r>
              <a:rPr lang="en-US" sz="1200" kern="1200" dirty="0">
                <a:solidFill>
                  <a:schemeClr val="tx1"/>
                </a:solidFill>
                <a:effectLst/>
                <a:latin typeface="+mn-lt"/>
                <a:ea typeface="ＭＳ Ｐゴシック" charset="-128"/>
                <a:cs typeface="ＭＳ Ｐゴシック" charset="-128"/>
              </a:rPr>
              <a:t> of ice and detector response to bright light. </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40</a:t>
            </a:fld>
            <a:endParaRPr lang="en-US"/>
          </a:p>
        </p:txBody>
      </p:sp>
    </p:spTree>
    <p:extLst>
      <p:ext uri="{BB962C8B-B14F-4D97-AF65-F5344CB8AC3E}">
        <p14:creationId xmlns:p14="http://schemas.microsoft.com/office/powerpoint/2010/main" val="18633077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Additional interesting source classes: supernovae, radio galaxies</a:t>
            </a:r>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Non-detection of neutrinos in coincidence with gravitational waves or fast radio bursts</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41</a:t>
            </a:fld>
            <a:endParaRPr lang="en-US"/>
          </a:p>
        </p:txBody>
      </p:sp>
    </p:spTree>
    <p:extLst>
      <p:ext uri="{BB962C8B-B14F-4D97-AF65-F5344CB8AC3E}">
        <p14:creationId xmlns:p14="http://schemas.microsoft.com/office/powerpoint/2010/main" val="11579135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Normalized spectrum of the BL Lac object TXS0506+056 (see also Figure 1). Three weak (EW ∼ 0.1 Å) emission lines are detected and identified as [O II]3727Å, [O III] 5007 Å, and [N II] 6583 Å at redshift z=0.3365. Absorption features due to interstellar medium are labeled as DIB and IS. The spectral region affected by telluric absorption, indicated by ⊕, were corrected. </a:t>
            </a:r>
            <a:endParaRPr lang="en-US" dirty="0"/>
          </a:p>
          <a:p>
            <a:endParaRPr lang="en-US" dirty="0"/>
          </a:p>
          <a:p>
            <a:r>
              <a:rPr lang="en-US" dirty="0"/>
              <a:t>Figure from source at https://</a:t>
            </a:r>
            <a:r>
              <a:rPr lang="en-US" dirty="0" err="1"/>
              <a:t>arxiv.org</a:t>
            </a:r>
            <a:r>
              <a:rPr lang="en-US" dirty="0"/>
              <a:t>/abs/1802.01939</a:t>
            </a:r>
          </a:p>
          <a:p>
            <a:endParaRPr lang="en-US" dirty="0"/>
          </a:p>
          <a:p>
            <a:r>
              <a:rPr lang="en-US" dirty="0"/>
              <a:t>Luminosity distance: 1.8 </a:t>
            </a:r>
            <a:r>
              <a:rPr lang="en-US" dirty="0" err="1"/>
              <a:t>Gpc</a:t>
            </a:r>
            <a:endParaRPr lang="en-US" dirty="0"/>
          </a:p>
          <a:p>
            <a:r>
              <a:rPr lang="en-US" dirty="0"/>
              <a:t>Light travel time: 3.8 </a:t>
            </a:r>
            <a:r>
              <a:rPr lang="en-US" dirty="0" err="1"/>
              <a:t>Gyr</a:t>
            </a:r>
            <a:endParaRPr lang="en-US" dirty="0"/>
          </a:p>
          <a:p>
            <a:endParaRPr lang="en-US" dirty="0"/>
          </a:p>
          <a:p>
            <a:r>
              <a:rPr lang="en-US" dirty="0"/>
              <a:t>Uncertainty: 0.0010</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43</a:t>
            </a:fld>
            <a:endParaRPr lang="en-US"/>
          </a:p>
        </p:txBody>
      </p:sp>
    </p:spTree>
    <p:extLst>
      <p:ext uri="{BB962C8B-B14F-4D97-AF65-F5344CB8AC3E}">
        <p14:creationId xmlns:p14="http://schemas.microsoft.com/office/powerpoint/2010/main" val="152901853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1: (Left) Partition of the blazars from the 3FHL catalog into different categories. The numbers show the frequency of the respective type (numbers in brackets only take Northern </a:t>
            </a:r>
            <a:r>
              <a:rPr lang="en-US" sz="1200" kern="1200" dirty="0" err="1">
                <a:solidFill>
                  <a:schemeClr val="tx1"/>
                </a:solidFill>
                <a:effectLst/>
                <a:latin typeface="+mn-lt"/>
                <a:ea typeface="ＭＳ Ｐゴシック" charset="-128"/>
                <a:cs typeface="ＭＳ Ｐゴシック" charset="-128"/>
              </a:rPr>
              <a:t>heimisphere</a:t>
            </a:r>
            <a:r>
              <a:rPr lang="en-US" sz="1200" kern="1200" dirty="0">
                <a:solidFill>
                  <a:schemeClr val="tx1"/>
                </a:solidFill>
                <a:effectLst/>
                <a:latin typeface="+mn-lt"/>
                <a:ea typeface="ＭＳ Ｐゴシック" charset="-128"/>
                <a:cs typeface="ＭＳ Ｐゴシック" charset="-128"/>
              </a:rPr>
              <a:t> sources, </a:t>
            </a:r>
            <a:r>
              <a:rPr lang="el-GR" sz="1200" kern="1200" dirty="0">
                <a:solidFill>
                  <a:schemeClr val="tx1"/>
                </a:solidFill>
                <a:effectLst/>
                <a:latin typeface="+mn-lt"/>
                <a:ea typeface="ＭＳ Ｐゴシック" charset="-128"/>
                <a:cs typeface="ＭＳ Ｐゴシック" charset="-128"/>
              </a:rPr>
              <a:t>δ &gt; −5◦ </a:t>
            </a:r>
            <a:r>
              <a:rPr lang="en-US" sz="1200" kern="1200" dirty="0">
                <a:solidFill>
                  <a:schemeClr val="tx1"/>
                </a:solidFill>
                <a:effectLst/>
                <a:latin typeface="+mn-lt"/>
                <a:ea typeface="ＭＳ Ｐゴシック" charset="-128"/>
                <a:cs typeface="ＭＳ Ｐゴシック" charset="-128"/>
              </a:rPr>
              <a:t>into account). </a:t>
            </a:r>
            <a:endParaRPr lang="en-US" dirty="0"/>
          </a:p>
          <a:p>
            <a:endParaRPr lang="en-US" dirty="0"/>
          </a:p>
          <a:p>
            <a:r>
              <a:rPr lang="en-US" sz="1200" kern="1200" dirty="0">
                <a:solidFill>
                  <a:schemeClr val="tx1"/>
                </a:solidFill>
                <a:effectLst/>
                <a:latin typeface="+mn-lt"/>
                <a:ea typeface="ＭＳ Ｐゴシック" charset="-128"/>
              </a:rPr>
              <a:t>Figure from source at https://</a:t>
            </a:r>
            <a:r>
              <a:rPr lang="en-US" sz="1200" kern="1200" dirty="0" err="1">
                <a:solidFill>
                  <a:schemeClr val="tx1"/>
                </a:solidFill>
                <a:effectLst/>
                <a:latin typeface="+mn-lt"/>
                <a:ea typeface="ＭＳ Ｐゴシック" charset="-128"/>
              </a:rPr>
              <a:t>arxiv.org</a:t>
            </a:r>
            <a:r>
              <a:rPr lang="en-US" sz="1200" kern="1200" dirty="0">
                <a:solidFill>
                  <a:schemeClr val="tx1"/>
                </a:solidFill>
                <a:effectLst/>
                <a:latin typeface="+mn-lt"/>
                <a:ea typeface="ＭＳ Ｐゴシック" charset="-128"/>
              </a:rPr>
              <a:t>/abs/1908.08458</a:t>
            </a:r>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44</a:t>
            </a:fld>
            <a:endParaRPr lang="en-US"/>
          </a:p>
        </p:txBody>
      </p:sp>
    </p:spTree>
    <p:extLst>
      <p:ext uri="{BB962C8B-B14F-4D97-AF65-F5344CB8AC3E}">
        <p14:creationId xmlns:p14="http://schemas.microsoft.com/office/powerpoint/2010/main" val="37377475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a:t>
            </a:r>
            <a:r>
              <a:rPr lang="en-US" baseline="0" dirty="0"/>
              <a:t> Lars </a:t>
            </a:r>
            <a:r>
              <a:rPr lang="en-US" baseline="0" dirty="0" err="1"/>
              <a:t>Mohrmann</a:t>
            </a:r>
            <a:r>
              <a:rPr lang="en-US" baseline="0" dirty="0"/>
              <a:t>, DESY </a:t>
            </a:r>
            <a:r>
              <a:rPr lang="en-US" baseline="0" dirty="0" err="1"/>
              <a:t>Zeuthen</a:t>
            </a:r>
            <a:r>
              <a:rPr lang="en-US" baseline="0" dirty="0"/>
              <a:t> PhD thesis</a:t>
            </a:r>
          </a:p>
          <a:p>
            <a:endParaRPr lang="en-US" baseline="0" dirty="0"/>
          </a:p>
          <a:p>
            <a:r>
              <a:rPr lang="en-US" baseline="0" dirty="0"/>
              <a:t>E^2 </a:t>
            </a:r>
            <a:r>
              <a:rPr lang="en-US" baseline="0" dirty="0" err="1"/>
              <a:t>dN</a:t>
            </a:r>
            <a:r>
              <a:rPr lang="en-US" baseline="0" dirty="0"/>
              <a:t>/</a:t>
            </a:r>
            <a:r>
              <a:rPr lang="en-US" baseline="0" dirty="0" err="1"/>
              <a:t>dE</a:t>
            </a:r>
            <a:r>
              <a:rPr lang="en-US" baseline="0" dirty="0"/>
              <a:t>: erg^2 * /cm^2/erg/s = erg/cm^2/s</a:t>
            </a:r>
          </a:p>
          <a:p>
            <a:endParaRPr lang="en-US" baseline="0" dirty="0"/>
          </a:p>
          <a:p>
            <a:r>
              <a:rPr lang="en-US" baseline="0" dirty="0"/>
              <a:t>Nu </a:t>
            </a:r>
            <a:r>
              <a:rPr lang="en-US" baseline="0" dirty="0" err="1"/>
              <a:t>F_nu</a:t>
            </a:r>
            <a:r>
              <a:rPr lang="en-US" baseline="0" dirty="0"/>
              <a:t>: erg * erg/cm^2/erg/s  = erg/cm^2/s</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4</a:t>
            </a:fld>
            <a:endParaRPr lang="en-US"/>
          </a:p>
        </p:txBody>
      </p:sp>
    </p:spTree>
    <p:extLst>
      <p:ext uri="{BB962C8B-B14F-4D97-AF65-F5344CB8AC3E}">
        <p14:creationId xmlns:p14="http://schemas.microsoft.com/office/powerpoint/2010/main" val="3592350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charset="-128"/>
                <a:cs typeface="ＭＳ Ｐゴシック" charset="-128"/>
              </a:rPr>
              <a:t>Left: </a:t>
            </a:r>
            <a:r>
              <a:rPr lang="en-US" sz="1200" kern="1200" dirty="0">
                <a:solidFill>
                  <a:schemeClr val="tx1"/>
                </a:solidFill>
                <a:effectLst/>
                <a:latin typeface="+mn-lt"/>
                <a:ea typeface="ＭＳ Ｐゴシック" charset="-128"/>
                <a:cs typeface="ＭＳ Ｐゴシック" charset="-128"/>
              </a:rPr>
              <a:t>Comparison of the diffuse neutrino emission (solid magenta band) to the effective local density and luminosity of extragalactic neutrino source populations. We indicate several candidate populations (⭐) by the required neutrino luminosity to account for the full diffuse flux [17] (see also [25]). The lower (upper) edge of the band assumes rapid (no) redshift evolution. The dark-blue-shaded region indicates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discovery potential of the closest source of the population(</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l-GR" sz="1200" kern="1200" dirty="0" err="1">
                <a:solidFill>
                  <a:schemeClr val="tx1"/>
                </a:solidFill>
                <a:effectLst/>
                <a:latin typeface="+mn-lt"/>
                <a:ea typeface="ＭＳ Ｐゴシック" charset="-128"/>
                <a:cs typeface="ＭＳ Ｐゴシック" charset="-128"/>
              </a:rPr>
              <a:t>φνμ+ν</a:t>
            </a:r>
            <a:r>
              <a:rPr lang="el-GR" sz="1200" kern="1200" dirty="0">
                <a:solidFill>
                  <a:schemeClr val="tx1"/>
                </a:solidFill>
                <a:effectLst/>
                <a:latin typeface="+mn-lt"/>
                <a:ea typeface="ＭＳ Ｐゴシック" charset="-128"/>
                <a:cs typeface="ＭＳ Ｐゴシック" charset="-128"/>
              </a:rPr>
              <a:t> ̄μ ≃10−12</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/cm2/</a:t>
            </a:r>
            <a:r>
              <a:rPr lang="en-US" sz="1200" kern="1200" dirty="0" err="1">
                <a:solidFill>
                  <a:schemeClr val="tx1"/>
                </a:solidFill>
                <a:effectLst/>
                <a:latin typeface="+mn-lt"/>
                <a:ea typeface="ＭＳ Ｐゴシック" charset="-128"/>
                <a:cs typeface="ＭＳ Ｐゴシック" charset="-128"/>
              </a:rPr>
              <a:t>sintheNorthernHemisphere</a:t>
            </a:r>
            <a:r>
              <a:rPr lang="en-US" sz="1200" kern="1200" dirty="0">
                <a:solidFill>
                  <a:schemeClr val="tx1"/>
                </a:solidFill>
                <a:effectLst/>
                <a:latin typeface="+mn-lt"/>
                <a:ea typeface="ＭＳ Ｐゴシック" charset="-128"/>
                <a:cs typeface="ＭＳ Ｐゴシック" charset="-128"/>
              </a:rPr>
              <a:t>[26]).</a:t>
            </a:r>
            <a:r>
              <a:rPr lang="en-US" sz="1200" b="0" kern="1200" dirty="0" err="1">
                <a:solidFill>
                  <a:schemeClr val="tx1"/>
                </a:solidFill>
                <a:effectLst/>
                <a:latin typeface="+mn-lt"/>
                <a:ea typeface="ＭＳ Ｐゴシック" charset="-128"/>
                <a:cs typeface="ＭＳ Ｐゴシック" charset="-128"/>
              </a:rPr>
              <a:t>Right:</a:t>
            </a:r>
            <a:r>
              <a:rPr lang="en-US" sz="1200" kern="1200" dirty="0" err="1">
                <a:solidFill>
                  <a:schemeClr val="tx1"/>
                </a:solidFill>
                <a:effectLst/>
                <a:latin typeface="+mn-lt"/>
                <a:ea typeface="ＭＳ Ｐゴシック" charset="-128"/>
                <a:cs typeface="ＭＳ Ｐゴシック" charset="-128"/>
              </a:rPr>
              <a:t>The</a:t>
            </a:r>
            <a:r>
              <a:rPr lang="en-US" sz="1200" kern="1200" dirty="0">
                <a:solidFill>
                  <a:schemeClr val="tx1"/>
                </a:solidFill>
                <a:effectLst/>
                <a:latin typeface="+mn-lt"/>
                <a:ea typeface="ＭＳ Ｐゴシック" charset="-128"/>
                <a:cs typeface="ＭＳ Ｐゴシック" charset="-128"/>
              </a:rPr>
              <a:t> same comparison for transient neutrino sources parametrized by their local density rate and bolometric energy [27]. The discovery potential of the closest source is based on 10 years of </a:t>
            </a:r>
            <a:r>
              <a:rPr lang="en-US" sz="1200" kern="1200" dirty="0" err="1">
                <a:solidFill>
                  <a:schemeClr val="tx1"/>
                </a:solidFill>
                <a:effectLst/>
                <a:latin typeface="+mn-lt"/>
                <a:ea typeface="ＭＳ Ｐゴシック" charset="-128"/>
                <a:cs typeface="ＭＳ Ｐゴシック" charset="-128"/>
              </a:rPr>
              <a:t>livetime</a:t>
            </a:r>
            <a:r>
              <a:rPr lang="en-US" sz="1200" kern="1200" dirty="0">
                <a:solidFill>
                  <a:schemeClr val="tx1"/>
                </a:solidFill>
                <a:effectLst/>
                <a:latin typeface="+mn-lt"/>
                <a:ea typeface="ＭＳ Ｐゴシック" charset="-128"/>
                <a:cs typeface="ＭＳ Ｐゴシック" charset="-128"/>
              </a:rPr>
              <a:t>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a:t>
            </a:r>
            <a:r>
              <a:rPr lang="en-US" sz="1200" i="1" kern="1200" dirty="0">
                <a:solidFill>
                  <a:schemeClr val="tx1"/>
                </a:solidFill>
                <a:effectLst/>
                <a:latin typeface="+mn-lt"/>
                <a:ea typeface="ＭＳ Ｐゴシック" charset="-128"/>
                <a:cs typeface="ＭＳ Ｐゴシック" charset="-128"/>
              </a:rPr>
              <a:t>F</a:t>
            </a:r>
            <a:r>
              <a:rPr lang="el-GR" sz="1200" kern="1200" dirty="0" err="1">
                <a:solidFill>
                  <a:schemeClr val="tx1"/>
                </a:solidFill>
                <a:effectLst/>
                <a:latin typeface="+mn-lt"/>
                <a:ea typeface="ＭＳ Ｐゴシック" charset="-128"/>
                <a:cs typeface="ＭＳ Ｐゴシック" charset="-128"/>
              </a:rPr>
              <a:t>νμ+ν</a:t>
            </a:r>
            <a:r>
              <a:rPr lang="el-GR" sz="1200" kern="1200" dirty="0">
                <a:solidFill>
                  <a:schemeClr val="tx1"/>
                </a:solidFill>
                <a:effectLst/>
                <a:latin typeface="+mn-lt"/>
                <a:ea typeface="ＭＳ Ｐゴシック" charset="-128"/>
                <a:cs typeface="ＭＳ Ｐゴシック" charset="-128"/>
              </a:rPr>
              <a:t> ̄μ ≃0.1</a:t>
            </a:r>
            <a:r>
              <a:rPr lang="en-US" sz="1200" kern="1200" dirty="0">
                <a:solidFill>
                  <a:schemeClr val="tx1"/>
                </a:solidFill>
                <a:effectLst/>
                <a:latin typeface="+mn-lt"/>
                <a:ea typeface="ＭＳ Ｐゴシック" charset="-128"/>
                <a:cs typeface="ＭＳ Ｐゴシック" charset="-128"/>
              </a:rPr>
              <a:t>GeV/cm2intheNorthernHemisphere[28]).</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10^6 * 10^39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10^-3 * 10^48 = 10^45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Magenta band has slope -1</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45</a:t>
            </a:fld>
            <a:endParaRPr lang="en-US"/>
          </a:p>
        </p:txBody>
      </p:sp>
    </p:spTree>
    <p:extLst>
      <p:ext uri="{BB962C8B-B14F-4D97-AF65-F5344CB8AC3E}">
        <p14:creationId xmlns:p14="http://schemas.microsoft.com/office/powerpoint/2010/main" val="6074184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46</a:t>
            </a:fld>
            <a:endParaRPr lang="en-US"/>
          </a:p>
        </p:txBody>
      </p:sp>
    </p:spTree>
    <p:extLst>
      <p:ext uri="{BB962C8B-B14F-4D97-AF65-F5344CB8AC3E}">
        <p14:creationId xmlns:p14="http://schemas.microsoft.com/office/powerpoint/2010/main" val="233728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 Observed cascade and total spectra for our model with EH=20 </a:t>
            </a:r>
            <a:r>
              <a:rPr lang="en-US" dirty="0" err="1"/>
              <a:t>TeV</a:t>
            </a:r>
            <a:r>
              <a:rPr lang="en-US" dirty="0"/>
              <a:t> and BIGMF=10−16 G (thick solid lines), and for EH=1 </a:t>
            </a:r>
            <a:r>
              <a:rPr lang="en-US" dirty="0" err="1"/>
              <a:t>TeV</a:t>
            </a:r>
            <a:r>
              <a:rPr lang="en-US" dirty="0"/>
              <a:t> and BIGMF=3×10−19 G (thick dashed lines), along with the Fermi observations and internal </a:t>
            </a:r>
            <a:r>
              <a:rPr lang="en-US" dirty="0" err="1"/>
              <a:t>pionic</a:t>
            </a:r>
            <a:r>
              <a:rPr lang="en-US" dirty="0"/>
              <a:t> gamma-rays associated with the 2014 neutrino outburst. The low- energy cutoff is EL=100 GeV for both cases. The intrinsic spectra (thin dashed lines) for the two cutoff energies are given by Equation (6) and represent emission from the source after internal reprocessing but before attenuation on the EBL.</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47</a:t>
            </a:fld>
            <a:endParaRPr lang="en-US"/>
          </a:p>
        </p:txBody>
      </p:sp>
    </p:spTree>
    <p:extLst>
      <p:ext uri="{BB962C8B-B14F-4D97-AF65-F5344CB8AC3E}">
        <p14:creationId xmlns:p14="http://schemas.microsoft.com/office/powerpoint/2010/main" val="12070703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“Rapid evolution of neutrino emitting blazars could be explained by the fact that only high luminosity blazars hosting radiatively efficient accretion flows are efficient neutrino sources.”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48</a:t>
            </a:fld>
            <a:endParaRPr lang="en-US"/>
          </a:p>
        </p:txBody>
      </p:sp>
    </p:spTree>
    <p:extLst>
      <p:ext uri="{BB962C8B-B14F-4D97-AF65-F5344CB8AC3E}">
        <p14:creationId xmlns:p14="http://schemas.microsoft.com/office/powerpoint/2010/main" val="15622050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Southern population analysis: p=0.36 post-trials, for 5 of the 13 tested sources</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Figure from source at https://</a:t>
            </a:r>
            <a:r>
              <a:rPr lang="en-US" dirty="0" err="1"/>
              <a:t>arxiv.org</a:t>
            </a:r>
            <a:r>
              <a:rPr lang="en-US" dirty="0"/>
              <a:t>/abs/1908.05993</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53</a:t>
            </a:fld>
            <a:endParaRPr lang="en-US"/>
          </a:p>
        </p:txBody>
      </p:sp>
    </p:spTree>
    <p:extLst>
      <p:ext uri="{BB962C8B-B14F-4D97-AF65-F5344CB8AC3E}">
        <p14:creationId xmlns:p14="http://schemas.microsoft.com/office/powerpoint/2010/main" val="21389179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“background” includes astrophysical single cascades?</a:t>
            </a:r>
          </a:p>
          <a:p>
            <a:endParaRPr lang="en-US" baseline="0" dirty="0"/>
          </a:p>
          <a:p>
            <a:r>
              <a:rPr lang="en-US" baseline="0" dirty="0"/>
              <a:t>Event #1: L = 16 m, E1 = 1.2 </a:t>
            </a:r>
            <a:r>
              <a:rPr lang="en-US" baseline="0" dirty="0" err="1"/>
              <a:t>PeV</a:t>
            </a:r>
            <a:r>
              <a:rPr lang="en-US" baseline="0" dirty="0"/>
              <a:t>, E2 = 0.6 </a:t>
            </a:r>
            <a:r>
              <a:rPr lang="en-US" baseline="0" dirty="0" err="1"/>
              <a:t>PeV</a:t>
            </a:r>
            <a:endParaRPr lang="en-US" baseline="0" dirty="0"/>
          </a:p>
          <a:p>
            <a:r>
              <a:rPr lang="en-US" baseline="0" dirty="0"/>
              <a:t>Event #2: L = 17 m, E1 = 9 </a:t>
            </a:r>
            <a:r>
              <a:rPr lang="en-US" baseline="0" dirty="0" err="1"/>
              <a:t>TeV</a:t>
            </a:r>
            <a:r>
              <a:rPr lang="en-US" baseline="0" dirty="0"/>
              <a:t>, E2 = 80 </a:t>
            </a:r>
            <a:r>
              <a:rPr lang="en-US" baseline="0" dirty="0" err="1"/>
              <a:t>TeV</a:t>
            </a:r>
            <a:endParaRPr lang="en-US" baseline="0" dirty="0"/>
          </a:p>
          <a:p>
            <a:endParaRPr lang="en-US" dirty="0"/>
          </a:p>
          <a:p>
            <a:pPr marL="171450" indent="-171450">
              <a:buFontTx/>
              <a:buChar char="-"/>
            </a:pPr>
            <a:r>
              <a:rPr lang="en-US" dirty="0"/>
              <a:t>explain</a:t>
            </a:r>
            <a:r>
              <a:rPr lang="en-US" baseline="0" dirty="0"/>
              <a:t> </a:t>
            </a:r>
            <a:r>
              <a:rPr lang="en-US" dirty="0"/>
              <a:t>asymmetric energy difference cut</a:t>
            </a:r>
          </a:p>
          <a:p>
            <a:pPr marL="171450" indent="-171450">
              <a:buFontTx/>
              <a:buChar char="-"/>
            </a:pPr>
            <a:r>
              <a:rPr lang="en-US" baseline="0" dirty="0"/>
              <a:t>add </a:t>
            </a:r>
            <a:r>
              <a:rPr lang="en-US" dirty="0"/>
              <a:t>tau vs. muon energy loss</a:t>
            </a:r>
          </a:p>
          <a:p>
            <a:pPr marL="171450" indent="-171450">
              <a:buFontTx/>
              <a:buChar char="-"/>
            </a:pPr>
            <a:r>
              <a:rPr lang="en-US" dirty="0"/>
              <a:t>add rebuttal</a:t>
            </a:r>
            <a:r>
              <a:rPr lang="en-US" baseline="0" dirty="0"/>
              <a:t> concerning prompt background</a:t>
            </a:r>
          </a:p>
          <a:p>
            <a:pPr marL="171450" indent="-171450">
              <a:buFontTx/>
              <a:buChar char="-"/>
            </a:pPr>
            <a:endParaRPr lang="en-US"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t>Detailed study of waveforms and background probability in progress</a:t>
            </a:r>
          </a:p>
          <a:p>
            <a:pPr marL="0" indent="0">
              <a:buFontTx/>
              <a:buNone/>
            </a:pPr>
            <a:endParaRPr lang="en-US" baseline="0"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59</a:t>
            </a:fld>
            <a:endParaRPr lang="en-US"/>
          </a:p>
        </p:txBody>
      </p:sp>
    </p:spTree>
    <p:extLst>
      <p:ext uri="{BB962C8B-B14F-4D97-AF65-F5344CB8AC3E}">
        <p14:creationId xmlns:p14="http://schemas.microsoft.com/office/powerpoint/2010/main" val="18312491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 1. Drawing of the </a:t>
            </a:r>
            <a:r>
              <a:rPr lang="en-US" altLang="en-US" dirty="0" err="1"/>
              <a:t>IceCube</a:t>
            </a:r>
            <a:r>
              <a:rPr lang="en-US" altLang="en-US" dirty="0"/>
              <a:t> array. Results are from the complete pictured detector for 2011 to 2012 and from a partial detector missing the dark gray strings in the bottom left corner for the 2010 to 2011 season. (A and B) The side view (B) shows a cross section of the detector indicated in the top view (A) in blue. Events producing first light in the veto region (shaded area) were discarded as entering tracks (usually from cosmic ray muons entering the detector). Most background events are nearly </a:t>
            </a:r>
            <a:r>
              <a:rPr lang="en-US" altLang="en-US" dirty="0" err="1"/>
              <a:t>ver</a:t>
            </a:r>
            <a:r>
              <a:rPr lang="en-US" altLang="en-US" dirty="0"/>
              <a:t>- </a:t>
            </a:r>
            <a:r>
              <a:rPr lang="en-US" altLang="en-US" dirty="0" err="1"/>
              <a:t>tical</a:t>
            </a:r>
            <a:r>
              <a:rPr lang="en-US" altLang="en-US" dirty="0"/>
              <a:t>, requiring a thick veto cap at the top of the detector. The shaded region in the middle contains ice of high dust concentration (24). Because of the high degree of light absorption in this region, near horizontal events could have entered here without being tagged at the sides of the detector without a dedicated tagging region.</a:t>
            </a: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1362E704-B88D-E541-B313-79DB3E7C535D}" type="slidenum">
              <a:rPr lang="en-US" altLang="en-US" sz="1200"/>
              <a:pPr eaLnBrk="1" hangingPunct="1"/>
              <a:t>60</a:t>
            </a:fld>
            <a:endParaRPr lang="en-US" altLang="en-US" sz="1200"/>
          </a:p>
        </p:txBody>
      </p:sp>
    </p:spTree>
    <p:extLst>
      <p:ext uri="{BB962C8B-B14F-4D97-AF65-F5344CB8AC3E}">
        <p14:creationId xmlns:p14="http://schemas.microsoft.com/office/powerpoint/2010/main" val="12189883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ＭＳ Ｐゴシック" charset="-128"/>
                <a:cs typeface="ＭＳ Ｐゴシック" charset="-128"/>
              </a:rPr>
              <a:t>Figure 8</a:t>
            </a:r>
            <a:r>
              <a:rPr lang="en-US" sz="1200" kern="1200" dirty="0">
                <a:solidFill>
                  <a:schemeClr val="tx1"/>
                </a:solidFill>
                <a:effectLst/>
                <a:latin typeface="+mn-lt"/>
                <a:ea typeface="ＭＳ Ｐゴシック" charset="-128"/>
                <a:cs typeface="ＭＳ Ｐゴシック" charset="-128"/>
              </a:rPr>
              <a:t>. Excluded regions for a given CL of the generic double broken power law neutrino spectrum as a function of first break energy </a:t>
            </a:r>
            <a:r>
              <a:rPr lang="en-US" sz="1200" kern="1200" dirty="0" err="1">
                <a:solidFill>
                  <a:schemeClr val="tx1"/>
                </a:solidFill>
                <a:effectLst/>
                <a:latin typeface="+mn-lt"/>
                <a:ea typeface="ＭＳ Ｐゴシック" charset="-128"/>
                <a:cs typeface="ＭＳ Ｐゴシック" charset="-128"/>
              </a:rPr>
              <a:t>εb</a:t>
            </a:r>
            <a:r>
              <a:rPr lang="en-US" sz="1200" kern="1200" dirty="0">
                <a:solidFill>
                  <a:schemeClr val="tx1"/>
                </a:solidFill>
                <a:effectLst/>
                <a:latin typeface="+mn-lt"/>
                <a:ea typeface="ＭＳ Ｐゴシック" charset="-128"/>
                <a:cs typeface="ＭＳ Ｐゴシック" charset="-128"/>
              </a:rPr>
              <a:t> and per-flavor quasi-diffuse flux normalization Φ0 derived from the presented results combined with previous Northern Hemisphere track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2015d) and all-sky cascade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2016a) searches. Models of neutrino production assuming GRBs are the sole source of the measured UHECR flux either by neutron escape (</a:t>
            </a:r>
            <a:r>
              <a:rPr lang="en-US" sz="1200" kern="1200" dirty="0" err="1">
                <a:solidFill>
                  <a:schemeClr val="tx1"/>
                </a:solidFill>
                <a:effectLst/>
                <a:latin typeface="+mn-lt"/>
                <a:ea typeface="ＭＳ Ｐゴシック" charset="-128"/>
                <a:cs typeface="ＭＳ Ｐゴシック" charset="-128"/>
              </a:rPr>
              <a:t>Ahlers</a:t>
            </a:r>
            <a:r>
              <a:rPr lang="en-US" sz="1200" kern="1200" dirty="0">
                <a:solidFill>
                  <a:schemeClr val="tx1"/>
                </a:solidFill>
                <a:effectLst/>
                <a:latin typeface="+mn-lt"/>
                <a:ea typeface="ＭＳ Ｐゴシック" charset="-128"/>
                <a:cs typeface="ＭＳ Ｐゴシック" charset="-128"/>
              </a:rPr>
              <a:t> et al. 2011) or proton escape (Waxman &amp; </a:t>
            </a:r>
            <a:r>
              <a:rPr lang="en-US" sz="1200" kern="1200" dirty="0" err="1">
                <a:solidFill>
                  <a:schemeClr val="tx1"/>
                </a:solidFill>
                <a:effectLst/>
                <a:latin typeface="+mn-lt"/>
                <a:ea typeface="ＭＳ Ｐゴシック" charset="-128"/>
                <a:cs typeface="ＭＳ Ｐゴシック" charset="-128"/>
              </a:rPr>
              <a:t>Bahcall</a:t>
            </a:r>
            <a:r>
              <a:rPr lang="en-US" sz="1200" kern="1200" dirty="0">
                <a:solidFill>
                  <a:schemeClr val="tx1"/>
                </a:solidFill>
                <a:effectLst/>
                <a:latin typeface="+mn-lt"/>
                <a:ea typeface="ＭＳ Ｐゴシック" charset="-128"/>
                <a:cs typeface="ＭＳ Ｐゴシック" charset="-128"/>
              </a:rPr>
              <a:t> 1997) from the relativistic fireball are provided for reference.</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Implications</a:t>
            </a:r>
            <a:r>
              <a:rPr lang="en-US" sz="1200" kern="1200" baseline="0" dirty="0">
                <a:solidFill>
                  <a:schemeClr val="tx1"/>
                </a:solidFill>
                <a:effectLst/>
                <a:latin typeface="+mn-lt"/>
                <a:ea typeface="ＭＳ Ｐゴシック" charset="-128"/>
                <a:cs typeface="ＭＳ Ｐゴシック" charset="-128"/>
              </a:rPr>
              <a:t> for GRB as CR sources?</a:t>
            </a:r>
          </a:p>
          <a:p>
            <a:endParaRPr lang="en-US" sz="1200"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1172 satellite-detected GRBs</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61</a:t>
            </a:fld>
            <a:endParaRPr lang="en-US" altLang="en-US"/>
          </a:p>
        </p:txBody>
      </p:sp>
    </p:spTree>
    <p:extLst>
      <p:ext uri="{BB962C8B-B14F-4D97-AF65-F5344CB8AC3E}">
        <p14:creationId xmlns:p14="http://schemas.microsoft.com/office/powerpoint/2010/main" val="20704494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a:solidFill>
                  <a:srgbClr val="000000"/>
                </a:solidFill>
              </a:rPr>
              <a:t>The total measured extragalactic background (EGB) spectrum is shown (red points), along with the maximum  component that could be due to star-forming galaxies (red line).  The corresponding calculated neutrino spectrum is shown as a black line, compared to the </a:t>
            </a:r>
            <a:r>
              <a:rPr lang="en-GB" sz="1200" dirty="0" err="1">
                <a:solidFill>
                  <a:srgbClr val="000000"/>
                </a:solidFill>
              </a:rPr>
              <a:t>IceCube</a:t>
            </a:r>
            <a:r>
              <a:rPr lang="en-GB" sz="1200" dirty="0">
                <a:solidFill>
                  <a:srgbClr val="000000"/>
                </a:solidFill>
              </a:rPr>
              <a:t> measured spectrum.  Star-forming galaxies can explain some but not most of the </a:t>
            </a:r>
            <a:r>
              <a:rPr lang="en-GB" sz="1200" dirty="0" err="1">
                <a:solidFill>
                  <a:srgbClr val="000000"/>
                </a:solidFill>
              </a:rPr>
              <a:t>IceCube</a:t>
            </a:r>
            <a:r>
              <a:rPr lang="en-GB" sz="1200" dirty="0">
                <a:solidFill>
                  <a:srgbClr val="000000"/>
                </a:solidFill>
              </a:rPr>
              <a:t> signal. [9]</a:t>
            </a:r>
          </a:p>
          <a:p>
            <a:pPr marL="0" marR="0" indent="0" algn="l" defTabSz="457200" rtl="0" eaLnBrk="0" fontAlgn="base" latinLnBrk="0" hangingPunct="0">
              <a:lnSpc>
                <a:spcPct val="100000"/>
              </a:lnSpc>
              <a:spcBef>
                <a:spcPct val="30000"/>
              </a:spcBef>
              <a:spcAft>
                <a:spcPct val="0"/>
              </a:spcAft>
              <a:buClrTx/>
              <a:buSzTx/>
              <a:buFontTx/>
              <a:buNone/>
              <a:tabLst/>
              <a:defRPr/>
            </a:pPr>
            <a:endParaRPr lang="en-GB" sz="1200" dirty="0">
              <a:solidFill>
                <a:srgbClr val="000000"/>
              </a:solidFil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GB" sz="1200" dirty="0">
                <a:solidFill>
                  <a:srgbClr val="000000"/>
                </a:solidFill>
              </a:rPr>
              <a:t>8 star-forming galaxies detected by LAT:</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dirty="0">
                <a:solidFill>
                  <a:srgbClr val="000000"/>
                </a:solidFill>
              </a:rPr>
              <a:t>non-starbursts</a:t>
            </a:r>
            <a:r>
              <a:rPr lang="en-GB" sz="1200" baseline="0" dirty="0">
                <a:solidFill>
                  <a:srgbClr val="000000"/>
                </a:solidFill>
              </a:rPr>
              <a:t> </a:t>
            </a:r>
            <a:r>
              <a:rPr lang="en-GB" sz="1200" dirty="0">
                <a:solidFill>
                  <a:srgbClr val="000000"/>
                </a:solidFill>
              </a:rPr>
              <a:t>MW, M31 (Andromeda), LMC, SMC</a:t>
            </a:r>
          </a:p>
          <a:p>
            <a:pPr marL="171450" marR="0" indent="-171450" algn="l" defTabSz="457200" rtl="0" eaLnBrk="0" fontAlgn="base" latinLnBrk="0" hangingPunct="0">
              <a:lnSpc>
                <a:spcPct val="100000"/>
              </a:lnSpc>
              <a:spcBef>
                <a:spcPct val="30000"/>
              </a:spcBef>
              <a:spcAft>
                <a:spcPct val="0"/>
              </a:spcAft>
              <a:buClrTx/>
              <a:buSzTx/>
              <a:buFontTx/>
              <a:buChar char="-"/>
              <a:tabLst/>
              <a:defRPr/>
            </a:pPr>
            <a:r>
              <a:rPr lang="en-GB" sz="1200" dirty="0">
                <a:solidFill>
                  <a:srgbClr val="000000"/>
                </a:solidFill>
              </a:rPr>
              <a:t>starbursts M82, NGC</a:t>
            </a:r>
            <a:r>
              <a:rPr lang="en-GB" sz="1200" baseline="0" dirty="0">
                <a:solidFill>
                  <a:srgbClr val="000000"/>
                </a:solidFill>
              </a:rPr>
              <a:t> 253, NGC 2146, Arp 220</a:t>
            </a:r>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62</a:t>
            </a:fld>
            <a:endParaRPr lang="en-US" altLang="en-US"/>
          </a:p>
        </p:txBody>
      </p:sp>
    </p:spTree>
    <p:extLst>
      <p:ext uri="{BB962C8B-B14F-4D97-AF65-F5344CB8AC3E}">
        <p14:creationId xmlns:p14="http://schemas.microsoft.com/office/powerpoint/2010/main" val="2207233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1. Localizations and sensitive sky areas at the time of the GW event in equatorial coordinates: GW 90% credible-level localization (red contour; Abbott et al. 2017b), direction of NGC 4993 (black plus symbol; Coulter et al. 2017b), directions of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and </a:t>
            </a:r>
            <a:r>
              <a:rPr lang="en-US" sz="1200" kern="1200" dirty="0" err="1">
                <a:solidFill>
                  <a:schemeClr val="tx1"/>
                </a:solidFill>
                <a:effectLst/>
                <a:latin typeface="+mn-lt"/>
                <a:ea typeface="ＭＳ Ｐゴシック" charset="-128"/>
                <a:cs typeface="ＭＳ Ｐゴシック" charset="-128"/>
              </a:rPr>
              <a:t>ANTARESʼs</a:t>
            </a:r>
            <a:r>
              <a:rPr lang="en-US" sz="1200" kern="1200" dirty="0">
                <a:solidFill>
                  <a:schemeClr val="tx1"/>
                </a:solidFill>
                <a:effectLst/>
                <a:latin typeface="+mn-lt"/>
                <a:ea typeface="ＭＳ Ｐゴシック" charset="-128"/>
                <a:cs typeface="ＭＳ Ｐゴシック" charset="-128"/>
              </a:rPr>
              <a:t> neutrino candidates within 500 s of the merger (green crosses and blue diamonds, respectively), </a:t>
            </a:r>
            <a:r>
              <a:rPr lang="en-US" sz="1200" kern="1200" dirty="0" err="1">
                <a:solidFill>
                  <a:schemeClr val="tx1"/>
                </a:solidFill>
                <a:effectLst/>
                <a:latin typeface="+mn-lt"/>
                <a:ea typeface="ＭＳ Ｐゴシック" charset="-128"/>
                <a:cs typeface="ＭＳ Ｐゴシック" charset="-128"/>
              </a:rPr>
              <a:t>ANTARESʼs</a:t>
            </a:r>
            <a:r>
              <a:rPr lang="en-US" sz="1200" kern="1200" dirty="0">
                <a:solidFill>
                  <a:schemeClr val="tx1"/>
                </a:solidFill>
                <a:effectLst/>
                <a:latin typeface="+mn-lt"/>
                <a:ea typeface="ＭＳ Ｐゴシック" charset="-128"/>
                <a:cs typeface="ＭＳ Ｐゴシック" charset="-128"/>
              </a:rPr>
              <a:t> horizon separating down-going (north of horizon) and up-going (south of horizon) neutrino directions (dashed blue line), and Auger’s fields of view for Earth-skimming (darker blue) and down-going (lighter blue) directions. </a:t>
            </a:r>
            <a:r>
              <a:rPr lang="en-US" sz="1200" kern="1200" dirty="0" err="1">
                <a:solidFill>
                  <a:schemeClr val="tx1"/>
                </a:solidFill>
                <a:effectLst/>
                <a:latin typeface="+mn-lt"/>
                <a:ea typeface="ＭＳ Ｐゴシック" charset="-128"/>
                <a:cs typeface="ＭＳ Ｐゴシック" charset="-128"/>
              </a:rPr>
              <a:t>IceCube’s</a:t>
            </a:r>
            <a:r>
              <a:rPr lang="en-US" sz="1200" kern="1200" dirty="0">
                <a:solidFill>
                  <a:schemeClr val="tx1"/>
                </a:solidFill>
                <a:effectLst/>
                <a:latin typeface="+mn-lt"/>
                <a:ea typeface="ＭＳ Ｐゴシック" charset="-128"/>
                <a:cs typeface="ＭＳ Ｐゴシック" charset="-128"/>
              </a:rPr>
              <a:t> up-going and down-going directions are on the northern and southern hemispheres, respectively. The zenith angle of the source at the detection time of the merger was 73.°8 for ANTARES, 66°.6 for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and 91°.9 for Auger.</a:t>
            </a:r>
            <a:endParaRPr lang="en-US" dirty="0"/>
          </a:p>
          <a:p>
            <a:endParaRPr lang="en-US" dirty="0"/>
          </a:p>
          <a:p>
            <a:r>
              <a:rPr lang="en-US" dirty="0"/>
              <a:t>150914: 3 neutrinos</a:t>
            </a:r>
          </a:p>
          <a:p>
            <a:endParaRPr lang="en-US" dirty="0"/>
          </a:p>
          <a:p>
            <a:r>
              <a:rPr lang="en-US" dirty="0"/>
              <a:t>Neutrino search: ±500 seconds</a:t>
            </a:r>
          </a:p>
          <a:p>
            <a:endParaRPr lang="en-US" dirty="0"/>
          </a:p>
          <a:p>
            <a:r>
              <a:rPr lang="en-US" dirty="0"/>
              <a:t>GW150914: 3 </a:t>
            </a:r>
            <a:r>
              <a:rPr lang="en-US" dirty="0" err="1"/>
              <a:t>IceCube</a:t>
            </a:r>
            <a:r>
              <a:rPr lang="en-US" dirty="0"/>
              <a:t>, 0 ANTARES, muon energies</a:t>
            </a:r>
            <a:r>
              <a:rPr lang="en-US" baseline="0" dirty="0"/>
              <a:t> 0.33-175 </a:t>
            </a:r>
            <a:r>
              <a:rPr lang="en-US" baseline="0" dirty="0" err="1"/>
              <a:t>TeV</a:t>
            </a:r>
            <a:endParaRPr lang="en-US" dirty="0"/>
          </a:p>
          <a:p>
            <a:r>
              <a:rPr lang="en-US" dirty="0"/>
              <a:t>GW151226: 2 </a:t>
            </a:r>
            <a:r>
              <a:rPr lang="en-US" dirty="0" err="1"/>
              <a:t>IceCube</a:t>
            </a:r>
            <a:r>
              <a:rPr lang="en-US" dirty="0"/>
              <a:t>,</a:t>
            </a:r>
            <a:r>
              <a:rPr lang="en-US" baseline="0" dirty="0"/>
              <a:t> 1 ANTARES, </a:t>
            </a:r>
            <a:r>
              <a:rPr lang="en-US" dirty="0"/>
              <a:t>muon </a:t>
            </a:r>
            <a:r>
              <a:rPr lang="en-US" baseline="0" dirty="0"/>
              <a:t>energies 6.3-158 </a:t>
            </a:r>
            <a:r>
              <a:rPr lang="en-US" baseline="0" dirty="0" err="1"/>
              <a:t>TeV</a:t>
            </a:r>
            <a:endParaRPr lang="en-US" baseline="0" dirty="0"/>
          </a:p>
          <a:p>
            <a:r>
              <a:rPr lang="en-US" baseline="0" dirty="0"/>
              <a:t>LVT151012: 4 </a:t>
            </a:r>
            <a:r>
              <a:rPr lang="en-US" baseline="0" dirty="0" err="1"/>
              <a:t>IceCube</a:t>
            </a:r>
            <a:r>
              <a:rPr lang="en-US" baseline="0" dirty="0"/>
              <a:t>, 0 ANTARES, </a:t>
            </a:r>
            <a:r>
              <a:rPr lang="en-US" dirty="0"/>
              <a:t>muon </a:t>
            </a:r>
            <a:r>
              <a:rPr lang="en-US" baseline="0" dirty="0"/>
              <a:t>energies 0.35-13.7 </a:t>
            </a:r>
            <a:r>
              <a:rPr lang="en-US" baseline="0" dirty="0" err="1"/>
              <a:t>TeV</a:t>
            </a:r>
            <a:endParaRPr lang="en-US" baseline="0" dirty="0"/>
          </a:p>
          <a:p>
            <a:endParaRPr lang="en-US" baseline="0" dirty="0"/>
          </a:p>
          <a:p>
            <a:r>
              <a:rPr lang="en-US" baseline="0" dirty="0"/>
              <a:t>Top 1 panel: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in equatorial coordinates, showing the reconstructed probability density contours of the GW event at 50%, 90% and 99% CL, and the reconstructed directions of high- 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(crosses) during a `500 s time window around the GW event. The neutrino directional uncertainties are &lt; 1° and are not shown. GW shading indicates the reconstructed probability density of the GW event, darker regions corresponding to higher probability. Neutrino numbers refer to the first column of Table I. </a:t>
            </a:r>
            <a:endParaRPr lang="en-US" dirty="0"/>
          </a:p>
          <a:p>
            <a:endParaRPr lang="en-US" baseline="0" dirty="0"/>
          </a:p>
          <a:p>
            <a:r>
              <a:rPr lang="en-US" baseline="0" dirty="0"/>
              <a:t>Bottom 2 panels: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for GW151226 (top) and LVT151012 (bottom), and the reconstructed directions for high-energy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(green crosses) and Antares (blue cross) within ±500 s around the GW signals. The maps are in equatorial coordinates. The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shows the reconstructed probability density contours of the GW event 90% CL. GW shading indicates the reconstructed probability density of the GW event, darker regions corresponding to higher probability. The neutrino directional un- certainties are below 1◦ for most of the candidates, and in any case too small to be shown. Neutrino event numbers refer to the first column of Table I.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65</a:t>
            </a:fld>
            <a:endParaRPr lang="en-US"/>
          </a:p>
        </p:txBody>
      </p:sp>
    </p:spTree>
    <p:extLst>
      <p:ext uri="{BB962C8B-B14F-4D97-AF65-F5344CB8AC3E}">
        <p14:creationId xmlns:p14="http://schemas.microsoft.com/office/powerpoint/2010/main" val="55167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t>IceTop</a:t>
            </a:r>
            <a:r>
              <a:rPr lang="en-US" dirty="0"/>
              <a:t>: </a:t>
            </a:r>
            <a:r>
              <a:rPr lang="en-US" sz="1200" kern="0" dirty="0">
                <a:latin typeface="+mn-lt"/>
                <a:ea typeface="Calibri" charset="0"/>
                <a:cs typeface="Calibri" charset="0"/>
                <a:sym typeface="Arial"/>
              </a:rPr>
              <a:t>81x2 tanks, 324 optical sensors</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t>DeepCore</a:t>
            </a:r>
            <a:r>
              <a:rPr lang="en-US" dirty="0"/>
              <a:t>: </a:t>
            </a:r>
            <a:r>
              <a:rPr lang="en-US" sz="1200" kern="0" dirty="0">
                <a:latin typeface="+mn-lt"/>
                <a:ea typeface="Calibri" charset="0"/>
                <a:cs typeface="Calibri" charset="0"/>
                <a:sym typeface="Arial"/>
              </a:rPr>
              <a:t>8 strings, 480 optical sensors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0" dirty="0">
                <a:latin typeface="+mn-lt"/>
                <a:ea typeface="Calibri" charset="0"/>
                <a:cs typeface="Calibri" charset="0"/>
                <a:sym typeface="Arial"/>
              </a:rPr>
              <a:t>Larger than most radio</a:t>
            </a:r>
            <a:r>
              <a:rPr lang="en-US" sz="1200" kern="0" baseline="0" dirty="0">
                <a:latin typeface="+mn-lt"/>
                <a:ea typeface="Calibri" charset="0"/>
                <a:cs typeface="Calibri" charset="0"/>
                <a:sym typeface="Arial"/>
              </a:rPr>
              <a:t> telescopes including FAST but not </a:t>
            </a:r>
            <a:r>
              <a:rPr lang="en-US" sz="1200" kern="0" baseline="0" dirty="0" err="1">
                <a:latin typeface="+mn-lt"/>
                <a:ea typeface="Calibri" charset="0"/>
                <a:cs typeface="Calibri" charset="0"/>
                <a:sym typeface="Arial"/>
              </a:rPr>
              <a:t>Molonglo</a:t>
            </a:r>
            <a:endParaRPr lang="en-US" sz="1200" kern="0" baseline="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baseline="0" dirty="0">
              <a:latin typeface="+mn-lt"/>
              <a:ea typeface="Calibri" charset="0"/>
              <a:cs typeface="Calibri" charset="0"/>
              <a:sym typeface="Arial"/>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err="1">
                <a:latin typeface="Calibri" charset="0"/>
                <a:ea typeface="ＭＳ Ｐゴシック" charset="0"/>
                <a:cs typeface="ＭＳ Ｐゴシック" charset="0"/>
              </a:rPr>
              <a:t>Molonglo</a:t>
            </a:r>
            <a:r>
              <a:rPr lang="en-US" dirty="0">
                <a:latin typeface="Calibri" charset="0"/>
                <a:ea typeface="ＭＳ Ｐゴシック" charset="0"/>
                <a:cs typeface="ＭＳ Ｐゴシック" charset="0"/>
              </a:rPr>
              <a:t>: </a:t>
            </a:r>
            <a:r>
              <a:rPr lang="it-IT" dirty="0"/>
              <a:t>1.6 km x 12 m </a:t>
            </a:r>
          </a:p>
          <a:p>
            <a:r>
              <a:rPr lang="en-US" dirty="0">
                <a:latin typeface="Calibri" charset="0"/>
                <a:ea typeface="ＭＳ Ｐゴシック" charset="0"/>
                <a:cs typeface="ＭＳ Ｐゴシック" charset="0"/>
              </a:rPr>
              <a:t>FAST: 0.5</a:t>
            </a:r>
            <a:r>
              <a:rPr lang="en-US" baseline="0" dirty="0">
                <a:latin typeface="Calibri" charset="0"/>
                <a:ea typeface="ＭＳ Ｐゴシック" charset="0"/>
                <a:cs typeface="ＭＳ Ｐゴシック" charset="0"/>
              </a:rPr>
              <a:t> km</a:t>
            </a:r>
          </a:p>
          <a:p>
            <a:r>
              <a:rPr lang="en-US" baseline="0" dirty="0">
                <a:latin typeface="Calibri" charset="0"/>
                <a:ea typeface="ＭＳ Ｐゴシック" charset="0"/>
                <a:cs typeface="ＭＳ Ｐゴシック" charset="0"/>
              </a:rPr>
              <a:t>CHIME: 20 x 100 m</a:t>
            </a:r>
            <a:endParaRPr lang="en-US" dirty="0">
              <a:latin typeface="Calibri" charset="0"/>
              <a:ea typeface="ＭＳ Ｐゴシック" charset="0"/>
              <a:cs typeface="ＭＳ Ｐゴシック" charset="0"/>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0" dirty="0">
              <a:latin typeface="+mn-lt"/>
              <a:ea typeface="Calibri" charset="0"/>
              <a:cs typeface="Calibri" charset="0"/>
              <a:sym typeface="Arial"/>
            </a:endParaRP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5</a:t>
            </a:fld>
            <a:endParaRPr lang="en-US"/>
          </a:p>
        </p:txBody>
      </p:sp>
    </p:spTree>
    <p:extLst>
      <p:ext uri="{BB962C8B-B14F-4D97-AF65-F5344CB8AC3E}">
        <p14:creationId xmlns:p14="http://schemas.microsoft.com/office/powerpoint/2010/main" val="21402429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i="0" dirty="0"/>
              <a:t>S190405ar was retracted</a:t>
            </a:r>
          </a:p>
          <a:p>
            <a:r>
              <a:rPr lang="en-US" i="0" dirty="0"/>
              <a:t>S190421ar: 3% Terrestrial (1e-8 Hz FAR)</a:t>
            </a:r>
          </a:p>
          <a:p>
            <a:r>
              <a:rPr lang="en-US" i="0" dirty="0"/>
              <a:t>S190426c: 24% </a:t>
            </a:r>
            <a:r>
              <a:rPr lang="en-US" i="0" dirty="0" err="1"/>
              <a:t>MassGap</a:t>
            </a:r>
            <a:r>
              <a:rPr lang="en-US" i="0" dirty="0"/>
              <a:t>, 14% terrestrial, 13% NSBH</a:t>
            </a:r>
          </a:p>
          <a:p>
            <a:r>
              <a:rPr lang="en-US" i="0" dirty="0"/>
              <a:t>S190510g: 42% BNS</a:t>
            </a:r>
          </a:p>
          <a:p>
            <a:r>
              <a:rPr lang="en-US" i="0" dirty="0"/>
              <a:t>S190513bm: 5% </a:t>
            </a:r>
            <a:r>
              <a:rPr lang="en-US" i="0" dirty="0" err="1"/>
              <a:t>MassGap</a:t>
            </a:r>
            <a:endParaRPr lang="en-US" i="0" dirty="0"/>
          </a:p>
          <a:p>
            <a:r>
              <a:rPr lang="en-US" i="0" dirty="0"/>
              <a:t>S190517h: 2% </a:t>
            </a:r>
            <a:r>
              <a:rPr lang="en-US" i="0" dirty="0" err="1"/>
              <a:t>MassGap</a:t>
            </a:r>
            <a:endParaRPr lang="en-US" i="0" dirty="0"/>
          </a:p>
          <a:p>
            <a:r>
              <a:rPr lang="en-US" i="0" dirty="0"/>
              <a:t>S190518bb: 25% Terrestrial (1e-8 Hz FAR)</a:t>
            </a:r>
          </a:p>
          <a:p>
            <a:r>
              <a:rPr lang="en-US" i="0" dirty="0"/>
              <a:t>S190518bb was retracted (28±15 </a:t>
            </a:r>
            <a:r>
              <a:rPr lang="en-US" i="0" dirty="0" err="1"/>
              <a:t>Mpc</a:t>
            </a:r>
            <a:r>
              <a:rPr lang="en-US" i="0" dirty="0"/>
              <a:t> BNS 75%)</a:t>
            </a:r>
          </a:p>
          <a:p>
            <a:r>
              <a:rPr lang="en-US" i="0" dirty="0"/>
              <a:t>S190519bj: 4% Terrestrial</a:t>
            </a:r>
          </a:p>
          <a:p>
            <a:r>
              <a:rPr lang="en-US" i="0" dirty="0"/>
              <a:t>S190521g 3% Terrestrial</a:t>
            </a:r>
          </a:p>
          <a:p>
            <a:endParaRPr lang="en-US" i="0" dirty="0"/>
          </a:p>
          <a:p>
            <a:r>
              <a:rPr lang="en-US" i="0" dirty="0"/>
              <a:t>1e-8 Hz * 3e7 sec = 0.3 false alarms per year = 1 false alarm every 3-4 months</a:t>
            </a:r>
          </a:p>
          <a:p>
            <a:endParaRPr lang="en-US" i="0" dirty="0"/>
          </a:p>
          <a:p>
            <a:r>
              <a:rPr lang="en-US" i="0" dirty="0"/>
              <a:t>2 total retractions</a:t>
            </a:r>
          </a:p>
          <a:p>
            <a:endParaRPr lang="en-US" i="0" dirty="0"/>
          </a:p>
          <a:p>
            <a:r>
              <a:rPr lang="en-US" i="0" dirty="0"/>
              <a:t>Using distances from LAL Inference when available, otherwise </a:t>
            </a:r>
            <a:r>
              <a:rPr lang="en-US" i="0" dirty="0" err="1"/>
              <a:t>bayestar</a:t>
            </a:r>
            <a:endParaRPr lang="en-US" i="0" dirty="0"/>
          </a:p>
          <a:p>
            <a:endParaRPr lang="en-US" i="0" dirty="0"/>
          </a:p>
          <a:p>
            <a:r>
              <a:rPr lang="en-US" i="0" dirty="0"/>
              <a:t>As of May 21:</a:t>
            </a:r>
          </a:p>
          <a:p>
            <a:r>
              <a:rPr lang="en-US" i="0" dirty="0"/>
              <a:t>51 days / 13 GW = one every 4 days</a:t>
            </a:r>
          </a:p>
          <a:p>
            <a:r>
              <a:rPr lang="en-US" i="0" dirty="0"/>
              <a:t>13/51 days</a:t>
            </a:r>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66</a:t>
            </a:fld>
            <a:endParaRPr lang="en-US"/>
          </a:p>
        </p:txBody>
      </p:sp>
    </p:spTree>
    <p:extLst>
      <p:ext uri="{BB962C8B-B14F-4D97-AF65-F5344CB8AC3E}">
        <p14:creationId xmlns:p14="http://schemas.microsoft.com/office/powerpoint/2010/main" val="4072043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150914: 3 neutrinos</a:t>
            </a:r>
          </a:p>
          <a:p>
            <a:endParaRPr lang="en-US" dirty="0"/>
          </a:p>
          <a:p>
            <a:r>
              <a:rPr lang="en-US" dirty="0"/>
              <a:t>Neutrino search: ±500 seconds</a:t>
            </a:r>
          </a:p>
          <a:p>
            <a:endParaRPr lang="en-US" dirty="0"/>
          </a:p>
          <a:p>
            <a:r>
              <a:rPr lang="en-US" dirty="0"/>
              <a:t>GW150914: 3 </a:t>
            </a:r>
            <a:r>
              <a:rPr lang="en-US" dirty="0" err="1"/>
              <a:t>IceCube</a:t>
            </a:r>
            <a:r>
              <a:rPr lang="en-US" dirty="0"/>
              <a:t>, 0 ANTARES, muon energies</a:t>
            </a:r>
            <a:r>
              <a:rPr lang="en-US" baseline="0" dirty="0"/>
              <a:t> 0.33-175 </a:t>
            </a:r>
            <a:r>
              <a:rPr lang="en-US" baseline="0" dirty="0" err="1"/>
              <a:t>TeV</a:t>
            </a:r>
            <a:endParaRPr lang="en-US" dirty="0"/>
          </a:p>
          <a:p>
            <a:r>
              <a:rPr lang="en-US" dirty="0"/>
              <a:t>GW151226: 2 </a:t>
            </a:r>
            <a:r>
              <a:rPr lang="en-US" dirty="0" err="1"/>
              <a:t>IceCube</a:t>
            </a:r>
            <a:r>
              <a:rPr lang="en-US" dirty="0"/>
              <a:t>,</a:t>
            </a:r>
            <a:r>
              <a:rPr lang="en-US" baseline="0" dirty="0"/>
              <a:t> 1 ANTARES, </a:t>
            </a:r>
            <a:r>
              <a:rPr lang="en-US" dirty="0"/>
              <a:t>muon </a:t>
            </a:r>
            <a:r>
              <a:rPr lang="en-US" baseline="0" dirty="0"/>
              <a:t>energies 6.3-158 </a:t>
            </a:r>
            <a:r>
              <a:rPr lang="en-US" baseline="0" dirty="0" err="1"/>
              <a:t>TeV</a:t>
            </a:r>
            <a:endParaRPr lang="en-US" baseline="0" dirty="0"/>
          </a:p>
          <a:p>
            <a:r>
              <a:rPr lang="en-US" baseline="0" dirty="0"/>
              <a:t>LVT151012: 4 </a:t>
            </a:r>
            <a:r>
              <a:rPr lang="en-US" baseline="0" dirty="0" err="1"/>
              <a:t>IceCube</a:t>
            </a:r>
            <a:r>
              <a:rPr lang="en-US" baseline="0" dirty="0"/>
              <a:t>, 0 ANTARES, </a:t>
            </a:r>
            <a:r>
              <a:rPr lang="en-US" dirty="0"/>
              <a:t>muon </a:t>
            </a:r>
            <a:r>
              <a:rPr lang="en-US" baseline="0" dirty="0"/>
              <a:t>energies 0.35-13.7 </a:t>
            </a:r>
            <a:r>
              <a:rPr lang="en-US" baseline="0" dirty="0" err="1"/>
              <a:t>TeV</a:t>
            </a:r>
            <a:endParaRPr lang="en-US" baseline="0" dirty="0"/>
          </a:p>
          <a:p>
            <a:endParaRPr lang="en-US" baseline="0" dirty="0"/>
          </a:p>
          <a:p>
            <a:r>
              <a:rPr lang="en-US" baseline="0" dirty="0"/>
              <a:t>Top 1 panel: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in equatorial coordinates, showing the reconstructed probability density contours of the GW event at 50%, 90% and 99% CL, and the reconstructed directions of high- 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(crosses) during a `500 s time window around the GW event. The neutrino directional uncertainties are &lt; 1° and are not shown. GW shading indicates the reconstructed probability density of the GW event, darker regions corresponding to higher probability. Neutrino numbers refer to the first column of Table I. </a:t>
            </a:r>
            <a:endParaRPr lang="en-US" dirty="0"/>
          </a:p>
          <a:p>
            <a:endParaRPr lang="en-US" baseline="0" dirty="0"/>
          </a:p>
          <a:p>
            <a:r>
              <a:rPr lang="en-US" baseline="0" dirty="0"/>
              <a:t>Bottom 2 panels: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for GW151226 (top) and LVT151012 (bottom), and the reconstructed directions for high-energy neutrino candidates detected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(green crosses) and Antares (blue cross) within ±500 s around the GW signals. The maps are in equatorial coordinates. The GW </a:t>
            </a:r>
            <a:r>
              <a:rPr lang="en-US" sz="1200" kern="1200" dirty="0" err="1">
                <a:solidFill>
                  <a:schemeClr val="tx1"/>
                </a:solidFill>
                <a:effectLst/>
                <a:latin typeface="+mn-lt"/>
                <a:ea typeface="ＭＳ Ｐゴシック" charset="-128"/>
                <a:cs typeface="ＭＳ Ｐゴシック" charset="-128"/>
              </a:rPr>
              <a:t>skymap</a:t>
            </a:r>
            <a:r>
              <a:rPr lang="en-US" sz="1200" kern="1200" dirty="0">
                <a:solidFill>
                  <a:schemeClr val="tx1"/>
                </a:solidFill>
                <a:effectLst/>
                <a:latin typeface="+mn-lt"/>
                <a:ea typeface="ＭＳ Ｐゴシック" charset="-128"/>
                <a:cs typeface="ＭＳ Ｐゴシック" charset="-128"/>
              </a:rPr>
              <a:t> shows the reconstructed probability density contours of the GW event 90% CL. GW shading indicates the reconstructed probability density of the GW event, darker regions corresponding to higher probability. The neutrino directional un- certainties are below 1◦ for most of the candidates, and in any case too small to be shown. Neutrino event numbers refer to the first column of Table I.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69</a:t>
            </a:fld>
            <a:endParaRPr lang="en-US"/>
          </a:p>
        </p:txBody>
      </p:sp>
    </p:spTree>
    <p:extLst>
      <p:ext uri="{BB962C8B-B14F-4D97-AF65-F5344CB8AC3E}">
        <p14:creationId xmlns:p14="http://schemas.microsoft.com/office/powerpoint/2010/main" val="4669019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8. Profile likelihood scan of the flavor composition at Earth. Each point in the triangle corresponds to a ratio </a:t>
            </a:r>
            <a:r>
              <a:rPr lang="en-US" sz="1200" i="1" kern="1200" dirty="0">
                <a:solidFill>
                  <a:schemeClr val="tx1"/>
                </a:solidFill>
                <a:effectLst/>
                <a:latin typeface="+mn-lt"/>
                <a:ea typeface="ＭＳ Ｐゴシック" charset="-128"/>
                <a:cs typeface="ＭＳ Ｐゴシック" charset="-128"/>
              </a:rPr>
              <a:t>ne</a:t>
            </a:r>
            <a:r>
              <a:rPr lang="en-US" sz="1200" kern="1200" dirty="0">
                <a:solidFill>
                  <a:schemeClr val="tx1"/>
                </a:solidFill>
                <a:effectLst/>
                <a:latin typeface="+mn-lt"/>
                <a:ea typeface="ＭＳ Ｐゴシック" charset="-128"/>
                <a:cs typeface="ＭＳ Ｐゴシック" charset="-128"/>
              </a:rPr>
              <a:t>: </a:t>
            </a:r>
            <a:r>
              <a:rPr lang="en-US" sz="1200" i="1" kern="1200" dirty="0">
                <a:solidFill>
                  <a:schemeClr val="tx1"/>
                </a:solidFill>
                <a:effectLst/>
                <a:latin typeface="+mn-lt"/>
                <a:ea typeface="ＭＳ Ｐゴシック" charset="-128"/>
                <a:cs typeface="ＭＳ Ｐゴシック" charset="-128"/>
              </a:rPr>
              <a:t>nm</a:t>
            </a:r>
            <a:r>
              <a:rPr lang="en-US" sz="1200" kern="1200" dirty="0">
                <a:solidFill>
                  <a:schemeClr val="tx1"/>
                </a:solidFill>
                <a:effectLst/>
                <a:latin typeface="+mn-lt"/>
                <a:ea typeface="ＭＳ Ｐゴシック" charset="-128"/>
                <a:cs typeface="ＭＳ Ｐゴシック" charset="-128"/>
              </a:rPr>
              <a:t>: </a:t>
            </a:r>
            <a:r>
              <a:rPr lang="en-US" sz="1200" i="1" kern="1200" dirty="0" err="1">
                <a:solidFill>
                  <a:schemeClr val="tx1"/>
                </a:solidFill>
                <a:effectLst/>
                <a:latin typeface="+mn-lt"/>
                <a:ea typeface="ＭＳ Ｐゴシック" charset="-128"/>
                <a:cs typeface="ＭＳ Ｐゴシック" charset="-128"/>
              </a:rPr>
              <a:t>nt</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as measured on Earth, the individual contributions are read off the three sides of the triangle. The best-fit composition is marked with “×”; 68% and 95% confidence regions are indicated. The ratios corresponding to three flavor composition scenarios at the sources of the neutrinos, computed using the oscillation parameters in Gonzalez-Garcia et al. (2014, inverted hierarchy), are marked by the square (0:1:0), circle (1:2:0), and triangle (1:0:0), respectively. The best-fit composition obtained in an earlier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analysis of the flavor composition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2015b) is marked with a “+.” </a:t>
            </a:r>
            <a:endParaRPr lang="en-US" dirty="0"/>
          </a:p>
          <a:p>
            <a:endParaRPr lang="en-US" dirty="0"/>
          </a:p>
          <a:p>
            <a:r>
              <a:rPr lang="en-US" dirty="0"/>
              <a:t>Muon damped scenario: muons lose</a:t>
            </a:r>
            <a:r>
              <a:rPr lang="en-US" baseline="0" dirty="0"/>
              <a:t> energy before decaying.  Only nu-mu produced at same time as muon (in pion decay) escape at high energy.  Nu-e from muon decay are at much lower energy.</a:t>
            </a:r>
          </a:p>
          <a:p>
            <a:endParaRPr lang="en-US" baseline="0" dirty="0"/>
          </a:p>
          <a:p>
            <a:r>
              <a:rPr lang="en-US" baseline="0" dirty="0"/>
              <a:t>source classes with muon damped possibility?</a:t>
            </a:r>
          </a:p>
          <a:p>
            <a:endParaRPr lang="en-US" baseline="0" dirty="0"/>
          </a:p>
          <a:p>
            <a:r>
              <a:rPr lang="en-US" baseline="0" dirty="0"/>
              <a:t>Standard: pi -&gt; µ </a:t>
            </a:r>
            <a:r>
              <a:rPr lang="en-US" baseline="0" dirty="0" err="1"/>
              <a:t>numu</a:t>
            </a:r>
            <a:r>
              <a:rPr lang="en-US" baseline="0" dirty="0"/>
              <a:t> -&gt; e </a:t>
            </a:r>
            <a:r>
              <a:rPr lang="en-US" baseline="0" dirty="0" err="1"/>
              <a:t>nue</a:t>
            </a:r>
            <a:r>
              <a:rPr lang="en-US" baseline="0" dirty="0"/>
              <a:t> </a:t>
            </a:r>
            <a:r>
              <a:rPr lang="en-US" baseline="0" dirty="0" err="1"/>
              <a:t>numu</a:t>
            </a:r>
            <a:r>
              <a:rPr lang="en-US" baseline="0" dirty="0"/>
              <a:t> </a:t>
            </a:r>
            <a:r>
              <a:rPr lang="en-US" baseline="0" dirty="0" err="1"/>
              <a:t>numu</a:t>
            </a:r>
            <a:endParaRPr lang="en-US" baseline="0" dirty="0"/>
          </a:p>
          <a:p>
            <a:r>
              <a:rPr lang="en-US" baseline="0" dirty="0"/>
              <a:t>Neutron decay: n -&gt; p e </a:t>
            </a:r>
            <a:r>
              <a:rPr lang="en-US" baseline="0" dirty="0" err="1"/>
              <a:t>nuebar</a:t>
            </a:r>
            <a:endParaRPr lang="en-US" baseline="0" dirty="0"/>
          </a:p>
          <a:p>
            <a:r>
              <a:rPr lang="en-US" baseline="0" dirty="0"/>
              <a:t>Muon damped: µ loses a lot of energy, so you only get </a:t>
            </a:r>
            <a:r>
              <a:rPr lang="en-US" baseline="0" dirty="0" err="1"/>
              <a:t>numu</a:t>
            </a:r>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70</a:t>
            </a:fld>
            <a:endParaRPr lang="en-US" altLang="en-US"/>
          </a:p>
        </p:txBody>
      </p:sp>
    </p:spTree>
    <p:extLst>
      <p:ext uri="{BB962C8B-B14F-4D97-AF65-F5344CB8AC3E}">
        <p14:creationId xmlns:p14="http://schemas.microsoft.com/office/powerpoint/2010/main" val="221843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71</a:t>
            </a:fld>
            <a:endParaRPr lang="en-US"/>
          </a:p>
        </p:txBody>
      </p:sp>
    </p:spTree>
    <p:extLst>
      <p:ext uri="{BB962C8B-B14F-4D97-AF65-F5344CB8AC3E}">
        <p14:creationId xmlns:p14="http://schemas.microsoft.com/office/powerpoint/2010/main" val="18792302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ＭＳ Ｐゴシック" charset="-128"/>
                <a:cs typeface="ＭＳ Ｐゴシック" charset="-128"/>
              </a:rPr>
              <a:t>Figure 5: Arrival directions of the events in galactic coordinates. Shower-like events are marked with a + and those containing tracks with a ×. The new events of table 1 are shown in black. Colors show the test statistics (TS) for the point-source clustering test at each location. No significant clustering was found. </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4 year was 6.5 sigma</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2 of the 82</a:t>
            </a:r>
            <a:r>
              <a:rPr lang="en-US" sz="1200" kern="1200" baseline="0" dirty="0">
                <a:solidFill>
                  <a:schemeClr val="tx1"/>
                </a:solidFill>
                <a:effectLst/>
                <a:latin typeface="+mn-lt"/>
                <a:ea typeface="ＭＳ Ｐゴシック" charset="-128"/>
                <a:cs typeface="ＭＳ Ｐゴシック" charset="-128"/>
              </a:rPr>
              <a:t> events have coincident muons</a:t>
            </a:r>
          </a:p>
          <a:p>
            <a:endParaRPr lang="en-US" dirty="0"/>
          </a:p>
          <a:p>
            <a:r>
              <a:rPr lang="en-US" dirty="0"/>
              <a:t>~8 sigma: Nancy </a:t>
            </a:r>
            <a:r>
              <a:rPr lang="en-US" dirty="0" err="1"/>
              <a:t>Wandkowsky</a:t>
            </a:r>
            <a:r>
              <a:rPr lang="en-US" dirty="0"/>
              <a:t> @ </a:t>
            </a:r>
            <a:r>
              <a:rPr lang="en-US" dirty="0" err="1"/>
              <a:t>TeVPA</a:t>
            </a:r>
            <a:r>
              <a:rPr lang="en-US" dirty="0"/>
              <a:t> 2017 (6 years of data)</a:t>
            </a:r>
          </a:p>
          <a:p>
            <a:endParaRPr lang="en-US" dirty="0"/>
          </a:p>
          <a:p>
            <a:r>
              <a:rPr lang="en-US" dirty="0"/>
              <a:t>More </a:t>
            </a:r>
            <a:r>
              <a:rPr lang="en-US" dirty="0" err="1"/>
              <a:t>detials</a:t>
            </a:r>
            <a:r>
              <a:rPr lang="en-US" baseline="0" dirty="0"/>
              <a:t> on 6 year analysis:</a:t>
            </a:r>
          </a:p>
          <a:p>
            <a:r>
              <a:rPr lang="en-US" baseline="0" dirty="0"/>
              <a:t>1710.01191 (ICRC)</a:t>
            </a:r>
          </a:p>
          <a:p>
            <a:endParaRPr lang="en-US" dirty="0"/>
          </a:p>
          <a:p>
            <a:r>
              <a:rPr lang="en-US" dirty="0"/>
              <a:t>TODO: add details of each dataset</a:t>
            </a:r>
          </a:p>
          <a:p>
            <a:r>
              <a:rPr lang="en-US" dirty="0"/>
              <a:t>Back of envelope discrepancy test: (2.19-2.87) = 0.68 ± 0.316 so 2.2 sigma</a:t>
            </a:r>
          </a:p>
        </p:txBody>
      </p:sp>
      <p:sp>
        <p:nvSpPr>
          <p:cNvPr id="4" name="Slide Number Placeholder 3"/>
          <p:cNvSpPr>
            <a:spLocks noGrp="1"/>
          </p:cNvSpPr>
          <p:nvPr>
            <p:ph type="sldNum" sz="quarter" idx="10"/>
          </p:nvPr>
        </p:nvSpPr>
        <p:spPr/>
        <p:txBody>
          <a:bodyPr/>
          <a:lstStyle/>
          <a:p>
            <a:fld id="{DE8E4EC3-94D5-E24E-80EE-0BB2D5203C4B}" type="slidenum">
              <a:rPr lang="en-US" smtClean="0"/>
              <a:pPr/>
              <a:t>74</a:t>
            </a:fld>
            <a:endParaRPr lang="en-US"/>
          </a:p>
        </p:txBody>
      </p:sp>
    </p:spTree>
    <p:extLst>
      <p:ext uri="{BB962C8B-B14F-4D97-AF65-F5344CB8AC3E}">
        <p14:creationId xmlns:p14="http://schemas.microsoft.com/office/powerpoint/2010/main" val="31724670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dirty="0"/>
              <a:t>Figure 13. Results of different </a:t>
            </a:r>
            <a:r>
              <a:rPr lang="en-US" dirty="0" err="1"/>
              <a:t>IceCube</a:t>
            </a:r>
            <a:r>
              <a:rPr lang="en-US" dirty="0"/>
              <a:t> analyses measuring the astrophysical flux parameters </a:t>
            </a:r>
            <a:r>
              <a:rPr lang="en-US" dirty="0" err="1"/>
              <a:t>Fastro</a:t>
            </a:r>
            <a:r>
              <a:rPr lang="en-US" dirty="0"/>
              <a:t> and gastro. The contour lines show the 90% CL. The result of this analysis (IC tracks, 6yr) is shown by the red solid contour line. The contour obtained by the previous measurement using through-going muons (</a:t>
            </a:r>
            <a:r>
              <a:rPr lang="en-US" dirty="0" err="1"/>
              <a:t>Aartsen</a:t>
            </a:r>
            <a:r>
              <a:rPr lang="en-US" dirty="0"/>
              <a:t> et al. 2015c) (IC tracks, 2yr) is the red dashed line. In addition, the results for the most recent analysis of starting events (</a:t>
            </a:r>
            <a:r>
              <a:rPr lang="en-US" dirty="0" err="1"/>
              <a:t>Kopper</a:t>
            </a:r>
            <a:r>
              <a:rPr lang="en-US" dirty="0"/>
              <a:t> et al. 2015) (IC HESE, 4yr), the complementary cascade channel (</a:t>
            </a:r>
            <a:r>
              <a:rPr lang="en-US" dirty="0" err="1"/>
              <a:t>Niederhausen</a:t>
            </a:r>
            <a:r>
              <a:rPr lang="en-US" dirty="0"/>
              <a:t> et al. 2015) (IC cascades) and an analysis combining different </a:t>
            </a:r>
            <a:r>
              <a:rPr lang="en-US" dirty="0" err="1"/>
              <a:t>IceCube</a:t>
            </a:r>
            <a:r>
              <a:rPr lang="en-US" dirty="0"/>
              <a:t> results (IC combined, </a:t>
            </a:r>
            <a:r>
              <a:rPr lang="en-US" dirty="0" err="1"/>
              <a:t>Aartsen</a:t>
            </a:r>
            <a:r>
              <a:rPr lang="en-US" dirty="0"/>
              <a:t> et al. 2015f) are shown. The result of this analysis (red, solid) and IC combined are incompatible at 3.3</a:t>
            </a:r>
            <a:r>
              <a:rPr lang="en-US" baseline="0" dirty="0"/>
              <a:t> sigma</a:t>
            </a:r>
            <a:r>
              <a:rPr lang="en-US" dirty="0"/>
              <a:t> (two-sided significance).</a:t>
            </a:r>
          </a:p>
          <a:p>
            <a:endParaRPr lang="en-US" dirty="0"/>
          </a:p>
          <a:p>
            <a:r>
              <a:rPr lang="en-US" dirty="0"/>
              <a:t>Event</a:t>
            </a:r>
            <a:r>
              <a:rPr lang="en-US" baseline="0" dirty="0"/>
              <a:t> counts:</a:t>
            </a:r>
            <a:endParaRPr lang="en-US" dirty="0"/>
          </a:p>
          <a:p>
            <a:r>
              <a:rPr lang="en-US" dirty="0"/>
              <a:t>54 HESE</a:t>
            </a:r>
            <a:r>
              <a:rPr lang="en-US" baseline="0" dirty="0"/>
              <a:t> 4 </a:t>
            </a:r>
            <a:r>
              <a:rPr lang="en-US" baseline="0" dirty="0" err="1"/>
              <a:t>yr</a:t>
            </a:r>
            <a:endParaRPr lang="en-US" baseline="0" dirty="0"/>
          </a:p>
          <a:p>
            <a:r>
              <a:rPr lang="en-US" baseline="0" dirty="0"/>
              <a:t>172 Cascades 2 </a:t>
            </a:r>
            <a:r>
              <a:rPr lang="en-US" baseline="0" dirty="0" err="1"/>
              <a:t>yr</a:t>
            </a:r>
            <a:endParaRPr lang="en-US" baseline="0" dirty="0"/>
          </a:p>
          <a:p>
            <a:endParaRPr lang="en-US" dirty="0"/>
          </a:p>
          <a:p>
            <a:r>
              <a:rPr lang="en-US" dirty="0"/>
              <a:t>HESE energy</a:t>
            </a:r>
            <a:r>
              <a:rPr lang="en-US" baseline="0" dirty="0"/>
              <a:t> range is *deposited*</a:t>
            </a:r>
          </a:p>
          <a:p>
            <a:endParaRPr lang="en-US" baseline="0" dirty="0"/>
          </a:p>
          <a:p>
            <a:r>
              <a:rPr lang="en-US" baseline="0" dirty="0"/>
              <a:t>Global fit published numbers are sum of flavors, and others are per flavor, so global fit norm and its errors have here been divided by 3</a:t>
            </a:r>
          </a:p>
          <a:p>
            <a:r>
              <a:rPr lang="en-US" baseline="0" dirty="0"/>
              <a:t>All assume 1:1:1</a:t>
            </a:r>
          </a:p>
          <a:p>
            <a:endParaRPr lang="en-US" baseline="0" dirty="0"/>
          </a:p>
          <a:p>
            <a:r>
              <a:rPr lang="en-US" baseline="0" dirty="0"/>
              <a:t>Tension between </a:t>
            </a:r>
          </a:p>
          <a:p>
            <a:endParaRPr lang="en-US" dirty="0"/>
          </a:p>
          <a:p>
            <a:r>
              <a:rPr lang="en-US" dirty="0"/>
              <a:t>TODO: add significance for global fit</a:t>
            </a:r>
          </a:p>
          <a:p>
            <a:r>
              <a:rPr lang="en-US" dirty="0"/>
              <a:t>TODO: double</a:t>
            </a:r>
            <a:r>
              <a:rPr lang="en-US" baseline="0" dirty="0"/>
              <a:t> check energy range for 6 </a:t>
            </a:r>
            <a:r>
              <a:rPr lang="en-US" baseline="0" dirty="0" err="1"/>
              <a:t>yr</a:t>
            </a:r>
            <a:r>
              <a:rPr lang="en-US" baseline="0" dirty="0"/>
              <a:t> HESE (0.06-3 </a:t>
            </a:r>
            <a:r>
              <a:rPr lang="en-US" baseline="0" dirty="0" err="1"/>
              <a:t>PeV</a:t>
            </a:r>
            <a:r>
              <a:rPr lang="en-US" baseline="0" dirty="0"/>
              <a:t> is for 4 </a:t>
            </a:r>
            <a:r>
              <a:rPr lang="en-US" baseline="0" dirty="0" err="1"/>
              <a:t>yr</a:t>
            </a:r>
            <a:r>
              <a:rPr lang="en-US" baseline="0" dirty="0"/>
              <a:t>)</a:t>
            </a:r>
          </a:p>
          <a:p>
            <a:r>
              <a:rPr lang="en-US" baseline="0" dirty="0"/>
              <a:t>TODO: significance of cascade 4 year result</a:t>
            </a:r>
          </a:p>
          <a:p>
            <a:r>
              <a:rPr lang="en-US" baseline="0" dirty="0"/>
              <a:t>TODO: add HESE 7.5 </a:t>
            </a:r>
            <a:r>
              <a:rPr lang="en-US" baseline="0" dirty="0" err="1"/>
              <a:t>yr</a:t>
            </a:r>
            <a:endParaRPr lang="en-US" baseline="0" dirty="0"/>
          </a:p>
          <a:p>
            <a:endParaRPr lang="en-US" baseline="0" dirty="0"/>
          </a:p>
          <a:p>
            <a:r>
              <a:rPr lang="en-US" baseline="0" dirty="0"/>
              <a:t>HESE 7.5: index 2.87 +0.3 -0.2; norm 1.86 +0.8 -0.6</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75</a:t>
            </a:fld>
            <a:endParaRPr lang="en-US"/>
          </a:p>
        </p:txBody>
      </p:sp>
    </p:spTree>
    <p:extLst>
      <p:ext uri="{BB962C8B-B14F-4D97-AF65-F5344CB8AC3E}">
        <p14:creationId xmlns:p14="http://schemas.microsoft.com/office/powerpoint/2010/main" val="39496873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42B729C-E057-6B48-8C18-E4752CC8D797}" type="slidenum">
              <a:rPr lang="en-US" smtClean="0"/>
              <a:pPr>
                <a:defRPr/>
              </a:pPr>
              <a:t>77</a:t>
            </a:fld>
            <a:endParaRPr lang="en-US"/>
          </a:p>
        </p:txBody>
      </p:sp>
    </p:spTree>
    <p:extLst>
      <p:ext uri="{BB962C8B-B14F-4D97-AF65-F5344CB8AC3E}">
        <p14:creationId xmlns:p14="http://schemas.microsoft.com/office/powerpoint/2010/main" val="1601133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 10. </a:t>
            </a:r>
            <a:r>
              <a:rPr lang="en-US" sz="1200" kern="1200" dirty="0">
                <a:solidFill>
                  <a:schemeClr val="tx1"/>
                </a:solidFill>
                <a:effectLst/>
                <a:latin typeface="+mn-lt"/>
                <a:ea typeface="ＭＳ Ｐゴシック" charset="-128"/>
                <a:cs typeface="ＭＳ Ｐゴシック" charset="-128"/>
              </a:rPr>
              <a:t>Expected rate distribution at 10 </a:t>
            </a:r>
            <a:r>
              <a:rPr lang="en-US" sz="1200" kern="1200" dirty="0" err="1">
                <a:solidFill>
                  <a:schemeClr val="tx1"/>
                </a:solidFill>
                <a:effectLst/>
                <a:latin typeface="+mn-lt"/>
                <a:ea typeface="ＭＳ Ｐゴシック" charset="-128"/>
                <a:cs typeface="ＭＳ Ｐゴシック" charset="-128"/>
              </a:rPr>
              <a:t>kpc</a:t>
            </a:r>
            <a:r>
              <a:rPr lang="en-US" sz="1200" kern="1200" dirty="0">
                <a:solidFill>
                  <a:schemeClr val="tx1"/>
                </a:solidFill>
                <a:effectLst/>
                <a:latin typeface="+mn-lt"/>
                <a:ea typeface="ＭＳ Ｐゴシック" charset="-128"/>
                <a:cs typeface="ＭＳ Ｐゴシック" charset="-128"/>
              </a:rPr>
              <a:t> distance for the Lawrence- Livermore model (dashed line) and O-Ne-Mg model by </a:t>
            </a:r>
            <a:r>
              <a:rPr lang="en-US" sz="1200" kern="1200" dirty="0" err="1">
                <a:solidFill>
                  <a:schemeClr val="tx1"/>
                </a:solidFill>
                <a:effectLst/>
                <a:latin typeface="+mn-lt"/>
                <a:ea typeface="ＭＳ Ｐゴシック" charset="-128"/>
                <a:cs typeface="ＭＳ Ｐゴシック" charset="-128"/>
              </a:rPr>
              <a:t>Hüdepohl</a:t>
            </a:r>
            <a:r>
              <a:rPr lang="en-US" sz="1200" kern="1200" dirty="0">
                <a:solidFill>
                  <a:schemeClr val="tx1"/>
                </a:solidFill>
                <a:effectLst/>
                <a:latin typeface="+mn-lt"/>
                <a:ea typeface="ＭＳ Ｐゴシック" charset="-128"/>
                <a:cs typeface="ＭＳ Ｐゴシック" charset="-128"/>
              </a:rPr>
              <a:t> et al. (2010) with the full set of neutrino opacities (solid line). The 1 </a:t>
            </a:r>
            <a:r>
              <a:rPr lang="en-US" sz="1200" kern="1200" dirty="0" err="1">
                <a:solidFill>
                  <a:schemeClr val="tx1"/>
                </a:solidFill>
                <a:effectLst/>
                <a:latin typeface="+mn-lt"/>
                <a:ea typeface="ＭＳ Ｐゴシック" charset="-128"/>
                <a:cs typeface="ＭＳ Ｐゴシック" charset="-128"/>
              </a:rPr>
              <a:t>σ</a:t>
            </a:r>
            <a:r>
              <a:rPr lang="en-US" sz="1200" kern="1200" dirty="0">
                <a:solidFill>
                  <a:schemeClr val="tx1"/>
                </a:solidFill>
                <a:effectLst/>
                <a:latin typeface="+mn-lt"/>
                <a:ea typeface="ＭＳ Ｐゴシック" charset="-128"/>
                <a:cs typeface="ＭＳ Ｐゴシック" charset="-128"/>
              </a:rPr>
              <a:t>-band corresponding to measured detector noise (hatched area) has a width of about ±330 counts.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78</a:t>
            </a:fld>
            <a:endParaRPr lang="en-US"/>
          </a:p>
        </p:txBody>
      </p:sp>
    </p:spTree>
    <p:extLst>
      <p:ext uri="{BB962C8B-B14F-4D97-AF65-F5344CB8AC3E}">
        <p14:creationId xmlns:p14="http://schemas.microsoft.com/office/powerpoint/2010/main" val="9896649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2 </a:t>
            </a:r>
            <a:r>
              <a:rPr lang="en-US" sz="1200" kern="1200" dirty="0">
                <a:solidFill>
                  <a:schemeClr val="tx1"/>
                </a:solidFill>
                <a:effectLst/>
                <a:latin typeface="+mn-lt"/>
                <a:ea typeface="ＭＳ Ｐゴシック" charset="-128"/>
                <a:cs typeface="ＭＳ Ｐゴシック" charset="-128"/>
              </a:rPr>
              <a:t>| </a:t>
            </a:r>
            <a:r>
              <a:rPr lang="en-US" sz="1200" b="1" kern="1200" dirty="0">
                <a:solidFill>
                  <a:schemeClr val="tx1"/>
                </a:solidFill>
                <a:effectLst/>
                <a:latin typeface="+mn-lt"/>
                <a:ea typeface="ＭＳ Ｐゴシック" charset="-128"/>
                <a:cs typeface="ＭＳ Ｐゴシック" charset="-128"/>
              </a:rPr>
              <a:t>Neutrino absorption in the Earth. a</a:t>
            </a:r>
            <a:r>
              <a:rPr lang="en-US" sz="1200" kern="1200" dirty="0">
                <a:solidFill>
                  <a:schemeClr val="tx1"/>
                </a:solidFill>
                <a:effectLst/>
                <a:latin typeface="+mn-lt"/>
                <a:ea typeface="ＭＳ Ｐゴシック" charset="-128"/>
                <a:cs typeface="ＭＳ Ｐゴシック" charset="-128"/>
              </a:rPr>
              <a:t>, Neutrino absorption is observed by measuring how the neutrino energy spectrum changes with the zenith angle. High-energy neutrinos transiting deep through the Earth are absorbed, whereas low-energy neutrinos are not. Neutrinos from just below the horizon provide a nearly absorption-free baseline at all relevant energies. </a:t>
            </a:r>
            <a:r>
              <a:rPr lang="en-US" sz="1200" b="1" kern="1200" dirty="0">
                <a:solidFill>
                  <a:schemeClr val="tx1"/>
                </a:solidFill>
                <a:effectLst/>
                <a:latin typeface="+mn-lt"/>
                <a:ea typeface="ＭＳ Ｐゴシック" charset="-128"/>
                <a:cs typeface="ＭＳ Ｐゴシック" charset="-128"/>
              </a:rPr>
              <a:t>b</a:t>
            </a:r>
            <a:r>
              <a:rPr lang="en-US" sz="1200" kern="1200" dirty="0">
                <a:solidFill>
                  <a:schemeClr val="tx1"/>
                </a:solidFill>
                <a:effectLst/>
                <a:latin typeface="+mn-lt"/>
                <a:ea typeface="ＭＳ Ｐゴシック" charset="-128"/>
                <a:cs typeface="ＭＳ Ｐゴシック" charset="-128"/>
              </a:rPr>
              <a:t>, Standard model prediction for the transmission probability of neutrinos through the Earth as a function of energy and zenith angle. Neutral-current interactions, which occur about 1/3 of the time, are included. When a neutral-current interaction occurs, a neutrino is replaced with one of lower energy. The horizontal white dotted line shows the trajectory (and zenith angle) of a neutrino that just passes through the core–mantle boundary.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79</a:t>
            </a:fld>
            <a:endParaRPr lang="en-US"/>
          </a:p>
        </p:txBody>
      </p:sp>
    </p:spTree>
    <p:extLst>
      <p:ext uri="{BB962C8B-B14F-4D97-AF65-F5344CB8AC3E}">
        <p14:creationId xmlns:p14="http://schemas.microsoft.com/office/powerpoint/2010/main" val="140830034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1 </a:t>
            </a:r>
            <a:r>
              <a:rPr lang="en-US" sz="1200" kern="1200" dirty="0">
                <a:solidFill>
                  <a:schemeClr val="tx1"/>
                </a:solidFill>
                <a:effectLst/>
                <a:latin typeface="+mn-lt"/>
                <a:ea typeface="ＭＳ Ｐゴシック" charset="-128"/>
                <a:cs typeface="ＭＳ Ｐゴシック" charset="-128"/>
              </a:rPr>
              <a:t>| </a:t>
            </a:r>
            <a:r>
              <a:rPr lang="en-US" sz="1200" b="1" kern="1200" dirty="0">
                <a:solidFill>
                  <a:schemeClr val="tx1"/>
                </a:solidFill>
                <a:effectLst/>
                <a:latin typeface="+mn-lt"/>
                <a:ea typeface="ＭＳ Ｐゴシック" charset="-128"/>
                <a:cs typeface="ＭＳ Ｐゴシック" charset="-128"/>
              </a:rPr>
              <a:t>Neutrino cross-section measurements. </a:t>
            </a:r>
            <a:r>
              <a:rPr lang="en-US" sz="1200" kern="1200" dirty="0">
                <a:solidFill>
                  <a:schemeClr val="tx1"/>
                </a:solidFill>
                <a:effectLst/>
                <a:latin typeface="+mn-lt"/>
                <a:ea typeface="ＭＳ Ｐゴシック" charset="-128"/>
                <a:cs typeface="ＭＳ Ｐゴシック" charset="-128"/>
              </a:rPr>
              <a:t>Measured neutrino charged-current interaction cross-sections </a:t>
            </a:r>
            <a:r>
              <a:rPr lang="en-US" sz="1200" i="1" kern="1200" dirty="0" err="1">
                <a:solidFill>
                  <a:schemeClr val="tx1"/>
                </a:solidFill>
                <a:effectLst/>
                <a:latin typeface="+mn-lt"/>
                <a:ea typeface="ＭＳ Ｐゴシック" charset="-128"/>
                <a:cs typeface="ＭＳ Ｐゴシック" charset="-128"/>
              </a:rPr>
              <a:t>σν</a:t>
            </a:r>
            <a:r>
              <a:rPr lang="en-US" sz="1200" kern="1200" dirty="0">
                <a:solidFill>
                  <a:schemeClr val="tx1"/>
                </a:solidFill>
                <a:effectLst/>
                <a:latin typeface="+mn-lt"/>
                <a:ea typeface="ＭＳ Ｐゴシック" charset="-128"/>
                <a:cs typeface="ＭＳ Ｐゴシック" charset="-128"/>
              </a:rPr>
              <a:t>, divided by the neutrino energy </a:t>
            </a:r>
            <a:r>
              <a:rPr lang="en-US" sz="1200" i="1" kern="1200" dirty="0" err="1">
                <a:solidFill>
                  <a:schemeClr val="tx1"/>
                </a:solidFill>
                <a:effectLst/>
                <a:latin typeface="+mn-lt"/>
                <a:ea typeface="ＭＳ Ｐゴシック" charset="-128"/>
                <a:cs typeface="ＭＳ Ｐゴシック" charset="-128"/>
              </a:rPr>
              <a:t>Eν</a:t>
            </a:r>
            <a:r>
              <a:rPr lang="en-US" sz="1200" kern="1200" dirty="0">
                <a:solidFill>
                  <a:schemeClr val="tx1"/>
                </a:solidFill>
                <a:effectLst/>
                <a:latin typeface="+mn-lt"/>
                <a:ea typeface="ＭＳ Ｐゴシック" charset="-128"/>
                <a:cs typeface="ＭＳ Ｐゴシック" charset="-128"/>
              </a:rPr>
              <a:t>, from accelerator experiments are shown, along with error bars showing their combined 1</a:t>
            </a:r>
            <a:r>
              <a:rPr lang="en-US" sz="1200" i="1"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statistical and systematic uncertainty, from ref. 1 and from this work. The blue and green lines are the standard model predictions for muon neutrinos </a:t>
            </a:r>
            <a:r>
              <a:rPr lang="en-US" sz="1200" i="1" kern="1200" dirty="0" err="1">
                <a:solidFill>
                  <a:schemeClr val="tx1"/>
                </a:solidFill>
                <a:effectLst/>
                <a:latin typeface="+mn-lt"/>
                <a:ea typeface="ＭＳ Ｐゴシック" charset="-128"/>
                <a:cs typeface="ＭＳ Ｐゴシック" charset="-128"/>
              </a:rPr>
              <a:t>νμ</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and antineutrinos </a:t>
            </a:r>
            <a:r>
              <a:rPr lang="en-US" sz="1200" i="1" kern="1200" dirty="0" err="1">
                <a:solidFill>
                  <a:schemeClr val="tx1"/>
                </a:solidFill>
                <a:effectLst/>
                <a:latin typeface="+mn-lt"/>
                <a:ea typeface="ＭＳ Ｐゴシック" charset="-128"/>
                <a:cs typeface="ＭＳ Ｐゴシック" charset="-128"/>
              </a:rPr>
              <a:t>νμ</a:t>
            </a:r>
            <a:r>
              <a:rPr lang="en-US" sz="1200" kern="1200" dirty="0">
                <a:solidFill>
                  <a:schemeClr val="tx1"/>
                </a:solidFill>
                <a:effectLst/>
                <a:latin typeface="+mn-lt"/>
                <a:ea typeface="ＭＳ Ｐゴシック" charset="-128"/>
                <a:cs typeface="ＭＳ Ｐゴシック" charset="-128"/>
              </a:rPr>
              <a:t>, respectively, with the uncertainties on the deep-inelastic cross-sections shown by the shaded bands</a:t>
            </a:r>
            <a:r>
              <a:rPr lang="en-US" sz="1200" kern="1200" baseline="30000" dirty="0">
                <a:solidFill>
                  <a:schemeClr val="tx1"/>
                </a:solidFill>
                <a:effectLst/>
                <a:latin typeface="+mn-lt"/>
                <a:ea typeface="ＭＳ Ｐゴシック" charset="-128"/>
                <a:cs typeface="ＭＳ Ｐゴシック" charset="-128"/>
              </a:rPr>
              <a:t>3</a:t>
            </a:r>
            <a:r>
              <a:rPr lang="en-US" sz="1200" kern="1200" dirty="0">
                <a:solidFill>
                  <a:schemeClr val="tx1"/>
                </a:solidFill>
                <a:effectLst/>
                <a:latin typeface="+mn-lt"/>
                <a:ea typeface="ＭＳ Ｐゴシック" charset="-128"/>
                <a:cs typeface="ＭＳ Ｐゴシック" charset="-128"/>
              </a:rPr>
              <a:t>. The red line corresponds to the expected mixture of </a:t>
            </a:r>
            <a:r>
              <a:rPr lang="en-US" sz="1200" i="1" kern="1200" dirty="0" err="1">
                <a:solidFill>
                  <a:schemeClr val="tx1"/>
                </a:solidFill>
                <a:effectLst/>
                <a:latin typeface="+mn-lt"/>
                <a:ea typeface="ＭＳ Ｐゴシック" charset="-128"/>
                <a:cs typeface="ＭＳ Ｐゴシック" charset="-128"/>
              </a:rPr>
              <a:t>νμ</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and </a:t>
            </a:r>
            <a:r>
              <a:rPr lang="en-US" sz="1200" i="1" kern="1200" dirty="0" err="1">
                <a:solidFill>
                  <a:schemeClr val="tx1"/>
                </a:solidFill>
                <a:effectLst/>
                <a:latin typeface="+mn-lt"/>
                <a:ea typeface="ＭＳ Ｐゴシック" charset="-128"/>
                <a:cs typeface="ＭＳ Ｐゴシック" charset="-128"/>
              </a:rPr>
              <a:t>νμ</a:t>
            </a:r>
            <a:r>
              <a:rPr lang="en-US" sz="1200" i="1" kern="120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in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sample. The black line shows our result, assuming that the charged- and neutral-current cross-sections vary in proportion, and that the ratio between the actual cross-section and the standard model prediction does not depend on energy. The pink band shows the total 1</a:t>
            </a:r>
            <a:r>
              <a:rPr lang="en-US" sz="1200" i="1"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(statistical plus systematic) uncertainty. The cross-section increases linearly with energy up to about 3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(log(3,000) = 3.48), after which this increase is moderated and the cross-section becomes roughly proportional to (</a:t>
            </a:r>
            <a:r>
              <a:rPr lang="en-US" sz="1200" i="1" kern="1200" dirty="0" err="1">
                <a:solidFill>
                  <a:schemeClr val="tx1"/>
                </a:solidFill>
                <a:effectLst/>
                <a:latin typeface="+mn-lt"/>
                <a:ea typeface="ＭＳ Ｐゴシック" charset="-128"/>
                <a:cs typeface="ＭＳ Ｐゴシック" charset="-128"/>
              </a:rPr>
              <a:t>Eν</a:t>
            </a:r>
            <a:r>
              <a:rPr lang="en-US" sz="1200" kern="1200" dirty="0">
                <a:solidFill>
                  <a:schemeClr val="tx1"/>
                </a:solidFill>
                <a:effectLst/>
                <a:latin typeface="+mn-lt"/>
                <a:ea typeface="ＭＳ Ｐゴシック" charset="-128"/>
                <a:cs typeface="ＭＳ Ｐゴシック" charset="-128"/>
              </a:rPr>
              <a:t>)</a:t>
            </a:r>
            <a:r>
              <a:rPr lang="en-US" sz="1200" kern="1200" baseline="30000" dirty="0">
                <a:solidFill>
                  <a:schemeClr val="tx1"/>
                </a:solidFill>
                <a:effectLst/>
                <a:latin typeface="+mn-lt"/>
                <a:ea typeface="ＭＳ Ｐゴシック" charset="-128"/>
                <a:cs typeface="ＭＳ Ｐゴシック" charset="-128"/>
              </a:rPr>
              <a:t>0.3</a:t>
            </a:r>
            <a:r>
              <a:rPr lang="en-US" sz="1200" kern="1200" dirty="0">
                <a:solidFill>
                  <a:schemeClr val="tx1"/>
                </a:solidFill>
                <a:effectLst/>
                <a:latin typeface="+mn-lt"/>
                <a:ea typeface="ＭＳ Ｐゴシック" charset="-128"/>
                <a:cs typeface="ＭＳ Ｐゴシック" charset="-128"/>
              </a:rPr>
              <a:t> owing to the finite </a:t>
            </a:r>
            <a:r>
              <a:rPr lang="en-US" sz="1200" i="1" kern="1200" dirty="0">
                <a:solidFill>
                  <a:schemeClr val="tx1"/>
                </a:solidFill>
                <a:effectLst/>
                <a:latin typeface="+mn-lt"/>
                <a:ea typeface="ＭＳ Ｐゴシック" charset="-128"/>
                <a:cs typeface="ＭＳ Ｐゴシック" charset="-128"/>
              </a:rPr>
              <a:t>W</a:t>
            </a:r>
            <a:r>
              <a:rPr lang="en-US" sz="1200" kern="1200" baseline="30000" dirty="0">
                <a:solidFill>
                  <a:schemeClr val="tx1"/>
                </a:solidFill>
                <a:effectLst/>
                <a:latin typeface="+mn-lt"/>
                <a:ea typeface="ＭＳ Ｐゴシック" charset="-128"/>
                <a:cs typeface="ＭＳ Ｐゴシック" charset="-128"/>
              </a:rPr>
              <a:t>±</a:t>
            </a:r>
            <a:r>
              <a:rPr lang="en-US" sz="1200" kern="1200" dirty="0">
                <a:solidFill>
                  <a:schemeClr val="tx1"/>
                </a:solidFill>
                <a:effectLst/>
                <a:latin typeface="+mn-lt"/>
                <a:ea typeface="ＭＳ Ｐゴシック" charset="-128"/>
                <a:cs typeface="ＭＳ Ｐゴシック" charset="-128"/>
              </a:rPr>
              <a:t> and </a:t>
            </a:r>
            <a:r>
              <a:rPr lang="en-US" sz="1200" i="1" kern="1200" dirty="0">
                <a:solidFill>
                  <a:schemeClr val="tx1"/>
                </a:solidFill>
                <a:effectLst/>
                <a:latin typeface="+mn-lt"/>
                <a:ea typeface="ＭＳ Ｐゴシック" charset="-128"/>
                <a:cs typeface="ＭＳ Ｐゴシック" charset="-128"/>
              </a:rPr>
              <a:t>Z</a:t>
            </a:r>
            <a:r>
              <a:rPr lang="en-US" sz="1200" strike="noStrike" kern="1200" baseline="30000" dirty="0">
                <a:solidFill>
                  <a:schemeClr val="tx1"/>
                </a:solidFill>
                <a:effectLst/>
                <a:latin typeface="+mn-lt"/>
                <a:ea typeface="ＭＳ Ｐゴシック" charset="-128"/>
                <a:cs typeface="ＭＳ Ｐゴシック" charset="-128"/>
              </a:rPr>
              <a:t>0</a:t>
            </a:r>
            <a:r>
              <a:rPr lang="en-US" sz="1200" kern="1200" dirty="0">
                <a:solidFill>
                  <a:schemeClr val="tx1"/>
                </a:solidFill>
                <a:effectLst/>
                <a:latin typeface="+mn-lt"/>
                <a:ea typeface="ＭＳ Ｐゴシック" charset="-128"/>
                <a:cs typeface="ＭＳ Ｐゴシック" charset="-128"/>
              </a:rPr>
              <a:t> masses. </a:t>
            </a:r>
            <a:endParaRPr lang="en-US" dirty="0"/>
          </a:p>
          <a:p>
            <a:endParaRPr lang="en-US" dirty="0"/>
          </a:p>
          <a:p>
            <a:r>
              <a:rPr lang="en-US" dirty="0"/>
              <a:t>Why are neutrino and antineutrino cross</a:t>
            </a:r>
            <a:r>
              <a:rPr lang="en-US" baseline="0" dirty="0"/>
              <a:t> sections different?</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a:t>“</a:t>
            </a:r>
            <a:r>
              <a:rPr lang="en-US" sz="1200" kern="1200" dirty="0">
                <a:solidFill>
                  <a:schemeClr val="tx1"/>
                </a:solidFill>
                <a:effectLst/>
                <a:latin typeface="+mn-lt"/>
                <a:ea typeface="ＭＳ Ｐゴシック" charset="-128"/>
                <a:cs typeface="ＭＳ Ｐゴシック" charset="-128"/>
              </a:rPr>
              <a:t>In this </a:t>
            </a:r>
            <a:r>
              <a:rPr lang="en-US" sz="1200" i="1" kern="1200" dirty="0">
                <a:solidFill>
                  <a:schemeClr val="tx1"/>
                </a:solidFill>
                <a:effectLst/>
                <a:latin typeface="+mn-lt"/>
                <a:ea typeface="ＭＳ Ｐゴシック" charset="-128"/>
                <a:cs typeface="ＭＳ Ｐゴシック" charset="-128"/>
              </a:rPr>
              <a:t>x </a:t>
            </a:r>
            <a:r>
              <a:rPr lang="en-US" sz="1200" kern="1200" dirty="0">
                <a:solidFill>
                  <a:schemeClr val="tx1"/>
                </a:solidFill>
                <a:effectLst/>
                <a:latin typeface="+mn-lt"/>
                <a:ea typeface="ＭＳ Ｐゴシック" charset="-128"/>
                <a:cs typeface="ＭＳ Ｐゴシック" charset="-128"/>
              </a:rPr>
              <a:t>range, there are more quarks than antiquarks, so the interaction cross-section of the antineutrino is about half that of the neutrino.”</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a:p>
          <a:p>
            <a:r>
              <a:rPr lang="en-US" baseline="0" dirty="0"/>
              <a:t>How does weighted combination work?</a:t>
            </a:r>
          </a:p>
          <a:p>
            <a:endParaRPr lang="en-US" baseline="0" dirty="0"/>
          </a:p>
          <a:p>
            <a:r>
              <a:rPr lang="en-US" baseline="0" dirty="0"/>
              <a:t>0.35 and 0.65</a:t>
            </a:r>
          </a:p>
          <a:p>
            <a:endParaRPr lang="en-US" baseline="0" dirty="0"/>
          </a:p>
          <a:p>
            <a:r>
              <a:rPr lang="en-US" baseline="0" dirty="0"/>
              <a:t>2/(1/0.35 + 1/0.65) = 0.45</a:t>
            </a:r>
          </a:p>
          <a:p>
            <a:endParaRPr lang="en-US" baseline="0" dirty="0"/>
          </a:p>
          <a:p>
            <a:r>
              <a:rPr lang="en-US" baseline="0" dirty="0"/>
              <a:t>(0.35+0.65)/2 = 0.5</a:t>
            </a:r>
          </a:p>
          <a:p>
            <a:endParaRPr lang="en-US" baseline="0" dirty="0"/>
          </a:p>
          <a:p>
            <a:r>
              <a:rPr lang="en-US" baseline="0" dirty="0"/>
              <a:t>Up +2/3</a:t>
            </a:r>
          </a:p>
          <a:p>
            <a:r>
              <a:rPr lang="en-US" baseline="0" dirty="0"/>
              <a:t>Down -1/3</a:t>
            </a:r>
          </a:p>
          <a:p>
            <a:endParaRPr lang="en-US" baseline="0" dirty="0"/>
          </a:p>
          <a:p>
            <a:r>
              <a:rPr lang="en-US" baseline="0" dirty="0"/>
              <a:t>Neutron = </a:t>
            </a:r>
            <a:r>
              <a:rPr lang="en-US" baseline="0" dirty="0" err="1"/>
              <a:t>udd</a:t>
            </a:r>
            <a:endParaRPr lang="en-US" baseline="0" dirty="0"/>
          </a:p>
          <a:p>
            <a:r>
              <a:rPr lang="en-US" baseline="0" dirty="0"/>
              <a:t>Proton = </a:t>
            </a:r>
            <a:r>
              <a:rPr lang="en-US" baseline="0" dirty="0" err="1"/>
              <a:t>uud</a:t>
            </a:r>
            <a:endParaRPr lang="en-US" baseline="0" dirty="0"/>
          </a:p>
          <a:p>
            <a:endParaRPr lang="en-US" baseline="0" dirty="0"/>
          </a:p>
          <a:p>
            <a:r>
              <a:rPr lang="en-US" baseline="0" dirty="0"/>
              <a:t>H: 1p</a:t>
            </a:r>
          </a:p>
          <a:p>
            <a:r>
              <a:rPr lang="en-US" baseline="0" dirty="0"/>
              <a:t>H2: 2p = 4u + 2d</a:t>
            </a:r>
          </a:p>
          <a:p>
            <a:endParaRPr lang="en-US" baseline="0" dirty="0"/>
          </a:p>
          <a:p>
            <a:r>
              <a:rPr lang="en-US" baseline="0" dirty="0"/>
              <a:t>show derivation of ratio</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80</a:t>
            </a:fld>
            <a:endParaRPr lang="en-US"/>
          </a:p>
        </p:txBody>
      </p:sp>
    </p:spTree>
    <p:extLst>
      <p:ext uri="{BB962C8B-B14F-4D97-AF65-F5344CB8AC3E}">
        <p14:creationId xmlns:p14="http://schemas.microsoft.com/office/powerpoint/2010/main" val="164254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Waxman-</a:t>
            </a:r>
            <a:r>
              <a:rPr lang="en-US" sz="1200" b="0" i="0" kern="1200" dirty="0" err="1">
                <a:solidFill>
                  <a:schemeClr val="tx1"/>
                </a:solidFill>
                <a:effectLst/>
                <a:latin typeface="+mn-lt"/>
                <a:ea typeface="ＭＳ Ｐゴシック" charset="-128"/>
                <a:cs typeface="ＭＳ Ｐゴシック" charset="-128"/>
              </a:rPr>
              <a:t>Bahcall</a:t>
            </a:r>
            <a:r>
              <a:rPr lang="en-US" sz="1200" b="0" i="0" kern="1200" baseline="0" dirty="0">
                <a:solidFill>
                  <a:schemeClr val="tx1"/>
                </a:solidFill>
                <a:effectLst/>
                <a:latin typeface="+mn-lt"/>
                <a:ea typeface="ＭＳ Ｐゴシック" charset="-128"/>
                <a:cs typeface="ＭＳ Ｐゴシック" charset="-128"/>
              </a:rPr>
              <a:t> is scaled by 3/2 (why?)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Atmospheric neutrino production:</a:t>
            </a:r>
          </a:p>
          <a:p>
            <a:r>
              <a:rPr lang="en-US" sz="1200" b="0" i="0" kern="1200" baseline="0" dirty="0">
                <a:solidFill>
                  <a:schemeClr val="tx1"/>
                </a:solidFill>
                <a:effectLst/>
                <a:latin typeface="+mn-lt"/>
                <a:ea typeface="ＭＳ Ｐゴシック" charset="-128"/>
                <a:cs typeface="ＭＳ Ｐゴシック" charset="-128"/>
              </a:rPr>
              <a:t>Cosmic rays produce muons, </a:t>
            </a:r>
            <a:r>
              <a:rPr lang="en-US" sz="1200" b="0" i="0" kern="1200" baseline="0" dirty="0" err="1">
                <a:solidFill>
                  <a:schemeClr val="tx1"/>
                </a:solidFill>
                <a:effectLst/>
                <a:latin typeface="+mn-lt"/>
                <a:ea typeface="ＭＳ Ｐゴシック" charset="-128"/>
                <a:cs typeface="ＭＳ Ｐゴシック" charset="-128"/>
              </a:rPr>
              <a:t>pions</a:t>
            </a:r>
            <a:r>
              <a:rPr lang="en-US" sz="1200" b="0" i="0" kern="1200" baseline="0" dirty="0">
                <a:solidFill>
                  <a:schemeClr val="tx1"/>
                </a:solidFill>
                <a:effectLst/>
                <a:latin typeface="+mn-lt"/>
                <a:ea typeface="ＭＳ Ｐゴシック" charset="-128"/>
                <a:cs typeface="ＭＳ Ｐゴシック" charset="-128"/>
              </a:rPr>
              <a:t>, kaons which decay to neutrinos</a:t>
            </a:r>
          </a:p>
          <a:p>
            <a:r>
              <a:rPr lang="en-US" sz="1200" b="0" i="0" kern="1200" baseline="0" dirty="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Prompt/charm: don’t need path length to decay</a:t>
            </a:r>
          </a:p>
        </p:txBody>
      </p:sp>
    </p:spTree>
    <p:extLst>
      <p:ext uri="{BB962C8B-B14F-4D97-AF65-F5344CB8AC3E}">
        <p14:creationId xmlns:p14="http://schemas.microsoft.com/office/powerpoint/2010/main" val="220392235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82</a:t>
            </a:fld>
            <a:endParaRPr lang="en-US"/>
          </a:p>
        </p:txBody>
      </p:sp>
    </p:spTree>
    <p:extLst>
      <p:ext uri="{BB962C8B-B14F-4D97-AF65-F5344CB8AC3E}">
        <p14:creationId xmlns:p14="http://schemas.microsoft.com/office/powerpoint/2010/main" val="118117484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mn-lt"/>
                <a:ea typeface="ＭＳ Ｐゴシック" charset="-128"/>
                <a:cs typeface="ＭＳ Ｐゴシック" charset="-128"/>
              </a:rPr>
              <a:t>Figure 2.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median angular resolution vs. neutrino energy for</a:t>
            </a:r>
            <a:r>
              <a:rPr lang="en-US" sz="1200" kern="1200" baseline="0" dirty="0">
                <a:solidFill>
                  <a:schemeClr val="tx1"/>
                </a:solidFill>
                <a:effectLst/>
                <a:latin typeface="+mn-lt"/>
                <a:ea typeface="ＭＳ Ｐゴシック" charset="-128"/>
                <a:cs typeface="ＭＳ Ｐゴシック" charset="-128"/>
              </a:rPr>
              <a:t> </a:t>
            </a:r>
            <a:r>
              <a:rPr lang="en-US" sz="1200" kern="1200" baseline="0" dirty="0" err="1">
                <a:solidFill>
                  <a:schemeClr val="tx1"/>
                </a:solidFill>
                <a:effectLst/>
                <a:latin typeface="+mn-lt"/>
                <a:ea typeface="ＭＳ Ｐゴシック" charset="-128"/>
                <a:cs typeface="ＭＳ Ｐゴシック" charset="-128"/>
              </a:rPr>
              <a:t>numu</a:t>
            </a:r>
            <a:r>
              <a:rPr lang="en-US" sz="1200" kern="1200" baseline="0" dirty="0">
                <a:solidFill>
                  <a:schemeClr val="tx1"/>
                </a:solidFill>
                <a:effectLst/>
                <a:latin typeface="+mn-lt"/>
                <a:ea typeface="ＭＳ Ｐゴシック" charset="-128"/>
                <a:cs typeface="ＭＳ Ｐゴシック" charset="-128"/>
              </a:rPr>
              <a:t> + </a:t>
            </a:r>
            <a:r>
              <a:rPr lang="en-US" sz="1200" kern="1200" baseline="0" dirty="0" err="1">
                <a:solidFill>
                  <a:schemeClr val="tx1"/>
                </a:solidFill>
                <a:effectLst/>
                <a:latin typeface="+mn-lt"/>
                <a:ea typeface="ＭＳ Ｐゴシック" charset="-128"/>
                <a:cs typeface="ＭＳ Ｐゴシック" charset="-128"/>
              </a:rPr>
              <a:t>numubar</a:t>
            </a:r>
            <a:r>
              <a:rPr lang="en-US" sz="1200" kern="1200" baseline="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calculated from Monte Carlo simulation for the IC86 sample described in Section 2.2. Through-going tracks (solid black) are shown together with starting tracks (dashed black; see Section 2.3). Moreover, the median kinematic angle of the secondary muon in CC neutrino interactions is shown (dotted black line).</a:t>
            </a:r>
          </a:p>
          <a:p>
            <a:endParaRPr lang="en-US" sz="1200" kern="1200" dirty="0">
              <a:solidFill>
                <a:schemeClr val="tx1"/>
              </a:solidFill>
              <a:effectLst/>
              <a:latin typeface="+mn-lt"/>
              <a:ea typeface="ＭＳ Ｐゴシック" charset="-128"/>
              <a:cs typeface="ＭＳ Ｐゴシック" charset="-128"/>
            </a:endParaRPr>
          </a:p>
          <a:p>
            <a:r>
              <a:rPr lang="en-US" sz="1200" kern="1200" dirty="0">
                <a:solidFill>
                  <a:schemeClr val="tx1"/>
                </a:solidFill>
                <a:effectLst/>
                <a:latin typeface="+mn-lt"/>
                <a:ea typeface="ＭＳ Ｐゴシック" charset="-128"/>
                <a:cs typeface="ＭＳ Ｐゴシック" charset="-128"/>
              </a:rPr>
              <a:t>from</a:t>
            </a:r>
            <a:r>
              <a:rPr lang="en-US" sz="1200" kern="1200" baseline="0" dirty="0">
                <a:solidFill>
                  <a:schemeClr val="tx1"/>
                </a:solidFill>
                <a:effectLst/>
                <a:latin typeface="+mn-lt"/>
                <a:ea typeface="ＭＳ Ｐゴシック" charset="-128"/>
                <a:cs typeface="ＭＳ Ｐゴシック" charset="-128"/>
              </a:rPr>
              <a:t> seven-year point source paper</a:t>
            </a:r>
            <a:endParaRPr lang="en-US" dirty="0"/>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C8043E49-4885-E64E-B846-4F1431A11437}" type="slidenum">
              <a:rPr lang="en-US" altLang="en-US" sz="1200"/>
              <a:pPr eaLnBrk="1" hangingPunct="1"/>
              <a:t>83</a:t>
            </a:fld>
            <a:endParaRPr lang="en-US" altLang="en-US" sz="1200"/>
          </a:p>
        </p:txBody>
      </p:sp>
    </p:spTree>
    <p:extLst>
      <p:ext uri="{BB962C8B-B14F-4D97-AF65-F5344CB8AC3E}">
        <p14:creationId xmlns:p14="http://schemas.microsoft.com/office/powerpoint/2010/main" val="18169134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7-year upper limit for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test for the </a:t>
            </a:r>
            <a:r>
              <a:rPr lang="en-US" sz="1200" kern="1200" dirty="0" err="1">
                <a:solidFill>
                  <a:schemeClr val="tx1"/>
                </a:solidFill>
                <a:effectLst/>
                <a:latin typeface="+mn-lt"/>
                <a:ea typeface="ＭＳ Ｐゴシック" charset="-128"/>
                <a:cs typeface="ＭＳ Ｐゴシック" charset="-128"/>
              </a:rPr>
              <a:t>ps</a:t>
            </a:r>
            <a:r>
              <a:rPr lang="en-US" sz="1200" kern="1200" dirty="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a:solidFill>
                  <a:schemeClr val="tx1"/>
                </a:solidFill>
                <a:effectLst/>
                <a:latin typeface="+mn-lt"/>
                <a:ea typeface="ＭＳ Ｐゴシック" charset="-128"/>
                <a:cs typeface="ＭＳ Ｐゴシック" charset="-128"/>
              </a:rPr>
              <a:t>Adrián-Martínez</a:t>
            </a:r>
            <a:r>
              <a:rPr lang="en-US" sz="1200" kern="1200" dirty="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a:solidFill>
                  <a:schemeClr val="tx1"/>
                </a:solidFill>
                <a:effectLst/>
                <a:latin typeface="+mn-lt"/>
                <a:ea typeface="ＭＳ Ｐゴシック" charset="-128"/>
                <a:cs typeface="ＭＳ Ｐゴシック" charset="-128"/>
              </a:rPr>
              <a:t>l </a:t>
            </a:r>
            <a:r>
              <a:rPr lang="en-US" sz="1200" kern="1200" dirty="0">
                <a:solidFill>
                  <a:schemeClr val="tx1"/>
                </a:solidFill>
                <a:effectLst/>
                <a:latin typeface="+mn-lt"/>
                <a:ea typeface="ＭＳ Ｐゴシック" charset="-128"/>
                <a:cs typeface="ＭＳ Ｐゴシック" charset="-128"/>
              </a:rPr>
              <a:t>&lt; 40° and -3° &lt; </a:t>
            </a:r>
            <a:r>
              <a:rPr lang="en-US" sz="1200" i="1" kern="1200" dirty="0">
                <a:solidFill>
                  <a:schemeClr val="tx1"/>
                </a:solidFill>
                <a:effectLst/>
                <a:latin typeface="+mn-lt"/>
                <a:ea typeface="ＭＳ Ｐゴシック" charset="-128"/>
                <a:cs typeface="ＭＳ Ｐゴシック" charset="-128"/>
              </a:rPr>
              <a:t>b </a:t>
            </a:r>
            <a:r>
              <a:rPr lang="en-US" sz="1200" kern="1200" dirty="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The model by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data sets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 </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Models: D. </a:t>
            </a:r>
            <a:r>
              <a:rPr lang="en-US" sz="1200" dirty="0" err="1"/>
              <a:t>Gaggero</a:t>
            </a:r>
            <a:r>
              <a:rPr lang="en-US" sz="1200" dirty="0"/>
              <a:t> et al. </a:t>
            </a:r>
            <a:r>
              <a:rPr lang="en-US" sz="1200" dirty="0" err="1"/>
              <a:t>ApJL</a:t>
            </a:r>
            <a:r>
              <a:rPr lang="en-US" sz="1200" dirty="0"/>
              <a:t> 815, L25 (2015)</a:t>
            </a:r>
            <a:endParaRPr lang="en-US" dirty="0"/>
          </a:p>
          <a:p>
            <a:endParaRPr lang="en-US" dirty="0"/>
          </a:p>
          <a:p>
            <a:r>
              <a:rPr lang="en-US" dirty="0"/>
              <a:t>From </a:t>
            </a:r>
            <a:r>
              <a:rPr lang="en-US" dirty="0" err="1"/>
              <a:t>Gaggero</a:t>
            </a:r>
            <a:r>
              <a:rPr lang="en-US" dirty="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“Following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a:solidFill>
                  <a:schemeClr val="tx1"/>
                </a:solidFill>
                <a:effectLst/>
                <a:latin typeface="+mn-lt"/>
                <a:ea typeface="ＭＳ Ｐゴシック" charset="-128"/>
                <a:cs typeface="ＭＳ Ｐゴシック" charset="-128"/>
              </a:rPr>
              <a:t>δ</a:t>
            </a:r>
            <a:r>
              <a:rPr lang="en-US" sz="1200" kern="1200" dirty="0">
                <a:solidFill>
                  <a:schemeClr val="tx1"/>
                </a:solidFill>
                <a:effectLst/>
                <a:latin typeface="+mn-lt"/>
                <a:ea typeface="ＭＳ Ｐゴシック" charset="-128"/>
                <a:cs typeface="ＭＳ Ｐゴシック" charset="-128"/>
              </a:rPr>
              <a:t> = 0.5, compatible with a </a:t>
            </a:r>
            <a:r>
              <a:rPr lang="en-US" sz="1200" kern="1200" dirty="0" err="1">
                <a:solidFill>
                  <a:schemeClr val="tx1"/>
                </a:solidFill>
                <a:effectLst/>
                <a:latin typeface="+mn-lt"/>
                <a:ea typeface="ＭＳ Ｐゴシック" charset="-128"/>
                <a:cs typeface="ＭＳ Ｐゴシック" charset="-128"/>
              </a:rPr>
              <a:t>Kraichnan</a:t>
            </a:r>
            <a:r>
              <a:rPr lang="en-US" sz="1200" kern="1200" dirty="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a:solidFill>
                  <a:schemeClr val="tx1"/>
                </a:solidFill>
                <a:effectLst/>
                <a:latin typeface="+mn-lt"/>
                <a:ea typeface="ＭＳ Ｐゴシック" charset="-128"/>
                <a:cs typeface="ＭＳ Ｐゴシック" charset="-128"/>
              </a:rPr>
              <a:t>Evoli</a:t>
            </a:r>
            <a:r>
              <a:rPr lang="en-US" sz="1200" kern="1200" dirty="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ＭＳ Ｐゴシック" charset="-128"/>
                <a:cs typeface="ＭＳ Ｐゴシック" charset="-128"/>
              </a:rPr>
              <a:t>delta is defined by D(rho) </a:t>
            </a:r>
            <a:r>
              <a:rPr lang="en-US" sz="1200" b="0" i="0" u="none" strike="noStrike" kern="1200" baseline="0" dirty="0" err="1">
                <a:solidFill>
                  <a:schemeClr val="tx1"/>
                </a:solidFill>
                <a:latin typeface="+mn-lt"/>
                <a:ea typeface="ＭＳ Ｐゴシック" charset="-128"/>
                <a:cs typeface="ＭＳ Ｐゴシック" charset="-128"/>
              </a:rPr>
              <a:t>propto</a:t>
            </a:r>
            <a:r>
              <a:rPr lang="en-US" sz="1200" b="0" i="0" u="none" strike="noStrike" kern="1200" baseline="0" dirty="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above 1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A stacking method is also used to test catalogs of known high-energy Galactic gamma-ray sources.</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84</a:t>
            </a:fld>
            <a:endParaRPr lang="en-US"/>
          </a:p>
        </p:txBody>
      </p:sp>
    </p:spTree>
    <p:extLst>
      <p:ext uri="{BB962C8B-B14F-4D97-AF65-F5344CB8AC3E}">
        <p14:creationId xmlns:p14="http://schemas.microsoft.com/office/powerpoint/2010/main" val="3198392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7-year upper limit for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test for the </a:t>
            </a:r>
            <a:r>
              <a:rPr lang="en-US" sz="1200" kern="1200" dirty="0" err="1">
                <a:solidFill>
                  <a:schemeClr val="tx1"/>
                </a:solidFill>
                <a:effectLst/>
                <a:latin typeface="+mn-lt"/>
                <a:ea typeface="ＭＳ Ｐゴシック" charset="-128"/>
                <a:cs typeface="ＭＳ Ｐゴシック" charset="-128"/>
              </a:rPr>
              <a:t>ps</a:t>
            </a:r>
            <a:r>
              <a:rPr lang="en-US" sz="1200" kern="1200" dirty="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a:solidFill>
                  <a:schemeClr val="tx1"/>
                </a:solidFill>
                <a:effectLst/>
                <a:latin typeface="+mn-lt"/>
                <a:ea typeface="ＭＳ Ｐゴシック" charset="-128"/>
                <a:cs typeface="ＭＳ Ｐゴシック" charset="-128"/>
              </a:rPr>
              <a:t>Adrián-Martínez</a:t>
            </a:r>
            <a:r>
              <a:rPr lang="en-US" sz="1200" kern="1200" dirty="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a:solidFill>
                  <a:schemeClr val="tx1"/>
                </a:solidFill>
                <a:effectLst/>
                <a:latin typeface="+mn-lt"/>
                <a:ea typeface="ＭＳ Ｐゴシック" charset="-128"/>
                <a:cs typeface="ＭＳ Ｐゴシック" charset="-128"/>
              </a:rPr>
              <a:t>l </a:t>
            </a:r>
            <a:r>
              <a:rPr lang="en-US" sz="1200" kern="1200" dirty="0">
                <a:solidFill>
                  <a:schemeClr val="tx1"/>
                </a:solidFill>
                <a:effectLst/>
                <a:latin typeface="+mn-lt"/>
                <a:ea typeface="ＭＳ Ｐゴシック" charset="-128"/>
                <a:cs typeface="ＭＳ Ｐゴシック" charset="-128"/>
              </a:rPr>
              <a:t>&lt; 40° and -3° &lt; </a:t>
            </a:r>
            <a:r>
              <a:rPr lang="en-US" sz="1200" i="1" kern="1200" dirty="0">
                <a:solidFill>
                  <a:schemeClr val="tx1"/>
                </a:solidFill>
                <a:effectLst/>
                <a:latin typeface="+mn-lt"/>
                <a:ea typeface="ＭＳ Ｐゴシック" charset="-128"/>
                <a:cs typeface="ＭＳ Ｐゴシック" charset="-128"/>
              </a:rPr>
              <a:t>b </a:t>
            </a:r>
            <a:r>
              <a:rPr lang="en-US" sz="1200" kern="1200" dirty="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The model by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data sets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 </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Models: D. </a:t>
            </a:r>
            <a:r>
              <a:rPr lang="en-US" sz="1200" dirty="0" err="1"/>
              <a:t>Gaggero</a:t>
            </a:r>
            <a:r>
              <a:rPr lang="en-US" sz="1200" dirty="0"/>
              <a:t> et al. </a:t>
            </a:r>
            <a:r>
              <a:rPr lang="en-US" sz="1200" dirty="0" err="1"/>
              <a:t>ApJL</a:t>
            </a:r>
            <a:r>
              <a:rPr lang="en-US" sz="1200" dirty="0"/>
              <a:t> 815, L25 (2015)</a:t>
            </a:r>
            <a:endParaRPr lang="en-US" dirty="0"/>
          </a:p>
          <a:p>
            <a:endParaRPr lang="en-US" dirty="0"/>
          </a:p>
          <a:p>
            <a:r>
              <a:rPr lang="en-US" dirty="0"/>
              <a:t>From </a:t>
            </a:r>
            <a:r>
              <a:rPr lang="en-US" dirty="0" err="1"/>
              <a:t>Gaggero</a:t>
            </a:r>
            <a:r>
              <a:rPr lang="en-US" dirty="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“Following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a:solidFill>
                  <a:schemeClr val="tx1"/>
                </a:solidFill>
                <a:effectLst/>
                <a:latin typeface="+mn-lt"/>
                <a:ea typeface="ＭＳ Ｐゴシック" charset="-128"/>
                <a:cs typeface="ＭＳ Ｐゴシック" charset="-128"/>
              </a:rPr>
              <a:t>δ</a:t>
            </a:r>
            <a:r>
              <a:rPr lang="en-US" sz="1200" kern="1200" dirty="0">
                <a:solidFill>
                  <a:schemeClr val="tx1"/>
                </a:solidFill>
                <a:effectLst/>
                <a:latin typeface="+mn-lt"/>
                <a:ea typeface="ＭＳ Ｐゴシック" charset="-128"/>
                <a:cs typeface="ＭＳ Ｐゴシック" charset="-128"/>
              </a:rPr>
              <a:t> = 0.5, compatible with a </a:t>
            </a:r>
            <a:r>
              <a:rPr lang="en-US" sz="1200" kern="1200" dirty="0" err="1">
                <a:solidFill>
                  <a:schemeClr val="tx1"/>
                </a:solidFill>
                <a:effectLst/>
                <a:latin typeface="+mn-lt"/>
                <a:ea typeface="ＭＳ Ｐゴシック" charset="-128"/>
                <a:cs typeface="ＭＳ Ｐゴシック" charset="-128"/>
              </a:rPr>
              <a:t>Kraichnan</a:t>
            </a:r>
            <a:r>
              <a:rPr lang="en-US" sz="1200" kern="1200" dirty="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a:solidFill>
                  <a:schemeClr val="tx1"/>
                </a:solidFill>
                <a:effectLst/>
                <a:latin typeface="+mn-lt"/>
                <a:ea typeface="ＭＳ Ｐゴシック" charset="-128"/>
                <a:cs typeface="ＭＳ Ｐゴシック" charset="-128"/>
              </a:rPr>
              <a:t>Evoli</a:t>
            </a:r>
            <a:r>
              <a:rPr lang="en-US" sz="1200" kern="1200" dirty="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ＭＳ Ｐゴシック" charset="-128"/>
                <a:cs typeface="ＭＳ Ｐゴシック" charset="-128"/>
              </a:rPr>
              <a:t>delta is defined by D(rho) </a:t>
            </a:r>
            <a:r>
              <a:rPr lang="en-US" sz="1200" b="0" i="0" u="none" strike="noStrike" kern="1200" baseline="0" dirty="0" err="1">
                <a:solidFill>
                  <a:schemeClr val="tx1"/>
                </a:solidFill>
                <a:latin typeface="+mn-lt"/>
                <a:ea typeface="ＭＳ Ｐゴシック" charset="-128"/>
                <a:cs typeface="ＭＳ Ｐゴシック" charset="-128"/>
              </a:rPr>
              <a:t>propto</a:t>
            </a:r>
            <a:r>
              <a:rPr lang="en-US" sz="1200" b="0" i="0" u="none" strike="noStrike" kern="1200" baseline="0" dirty="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above 1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A stacking method is also used to test catalogs of known high-energy Galactic gamma-ray sources.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85</a:t>
            </a:fld>
            <a:endParaRPr lang="en-US"/>
          </a:p>
        </p:txBody>
      </p:sp>
    </p:spTree>
    <p:extLst>
      <p:ext uri="{BB962C8B-B14F-4D97-AF65-F5344CB8AC3E}">
        <p14:creationId xmlns:p14="http://schemas.microsoft.com/office/powerpoint/2010/main" val="12881109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2. Upper limits at the 90% confidence level on the three-flavor (1:1:1 flavor ratio assumption) neutrino flux from the Galaxy with respect to KRA model predictions and the measured astrophysical flux. Fluxes are integrated over the whole sky for uniform comparison.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7-year upper limit for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test for the </a:t>
            </a:r>
            <a:r>
              <a:rPr lang="en-US" sz="1200" kern="1200" dirty="0" err="1">
                <a:solidFill>
                  <a:schemeClr val="tx1"/>
                </a:solidFill>
                <a:effectLst/>
                <a:latin typeface="+mn-lt"/>
                <a:ea typeface="ＭＳ Ｐゴシック" charset="-128"/>
                <a:cs typeface="ＭＳ Ｐゴシック" charset="-128"/>
              </a:rPr>
              <a:t>ps</a:t>
            </a:r>
            <a:r>
              <a:rPr lang="en-US" sz="1200" kern="1200" dirty="0">
                <a:solidFill>
                  <a:schemeClr val="tx1"/>
                </a:solidFill>
                <a:effectLst/>
                <a:latin typeface="+mn-lt"/>
                <a:ea typeface="ＭＳ Ｐゴシック" charset="-128"/>
                <a:cs typeface="ＭＳ Ｐゴシック" charset="-128"/>
              </a:rPr>
              <a:t>-template method is shown in red. The energy range of validity is from 1 to 500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This range is calculated by finding the low- and high-energy thresholds where removing simulated signal events outside these values decreases the sensitivity by 5% each. The ANTARES limit in blue (</a:t>
            </a:r>
            <a:r>
              <a:rPr lang="en-US" sz="1200" kern="1200" dirty="0" err="1">
                <a:solidFill>
                  <a:schemeClr val="tx1"/>
                </a:solidFill>
                <a:effectLst/>
                <a:latin typeface="+mn-lt"/>
                <a:ea typeface="ＭＳ Ｐゴシック" charset="-128"/>
                <a:cs typeface="ＭＳ Ｐゴシック" charset="-128"/>
              </a:rPr>
              <a:t>Adrián-Martínez</a:t>
            </a:r>
            <a:r>
              <a:rPr lang="en-US" sz="1200" kern="1200" dirty="0">
                <a:solidFill>
                  <a:schemeClr val="tx1"/>
                </a:solidFill>
                <a:effectLst/>
                <a:latin typeface="+mn-lt"/>
                <a:ea typeface="ＭＳ Ｐゴシック" charset="-128"/>
                <a:cs typeface="ＭＳ Ｐゴシック" charset="-128"/>
              </a:rPr>
              <a:t> et al. 2016a), directly applicable in the Galactic center region (-40° &lt; </a:t>
            </a:r>
            <a:r>
              <a:rPr lang="en-US" sz="1200" i="1" kern="1200" dirty="0">
                <a:solidFill>
                  <a:schemeClr val="tx1"/>
                </a:solidFill>
                <a:effectLst/>
                <a:latin typeface="+mn-lt"/>
                <a:ea typeface="ＭＳ Ｐゴシック" charset="-128"/>
                <a:cs typeface="ＭＳ Ｐゴシック" charset="-128"/>
              </a:rPr>
              <a:t>l </a:t>
            </a:r>
            <a:r>
              <a:rPr lang="en-US" sz="1200" kern="1200" dirty="0">
                <a:solidFill>
                  <a:schemeClr val="tx1"/>
                </a:solidFill>
                <a:effectLst/>
                <a:latin typeface="+mn-lt"/>
                <a:ea typeface="ＭＳ Ｐゴシック" charset="-128"/>
                <a:cs typeface="ＭＳ Ｐゴシック" charset="-128"/>
              </a:rPr>
              <a:t>&lt; 40° and -3° &lt; </a:t>
            </a:r>
            <a:r>
              <a:rPr lang="en-US" sz="1200" i="1" kern="1200" dirty="0">
                <a:solidFill>
                  <a:schemeClr val="tx1"/>
                </a:solidFill>
                <a:effectLst/>
                <a:latin typeface="+mn-lt"/>
                <a:ea typeface="ＭＳ Ｐゴシック" charset="-128"/>
                <a:cs typeface="ＭＳ Ｐゴシック" charset="-128"/>
              </a:rPr>
              <a:t>b </a:t>
            </a:r>
            <a:r>
              <a:rPr lang="en-US" sz="1200" kern="1200" dirty="0">
                <a:solidFill>
                  <a:schemeClr val="tx1"/>
                </a:solidFill>
                <a:effectLst/>
                <a:latin typeface="+mn-lt"/>
                <a:ea typeface="ＭＳ Ｐゴシック" charset="-128"/>
                <a:cs typeface="ＭＳ Ｐゴシック" charset="-128"/>
              </a:rPr>
              <a:t>&lt; 3°), has been scaled to represent an all-sky integrated flux for comparison. Due to ANTARES being located in the northern hemisphere, it has a relatively high sensitivity in the southern sky near the Galactic center region using muon neutrinos. The range of predictions for all the KRA models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2015) is shown as the gray band, with the top of that band representing the KRA-</a:t>
            </a:r>
            <a:r>
              <a:rPr lang="en-US" sz="1200" kern="1200" dirty="0" err="1">
                <a:solidFill>
                  <a:schemeClr val="tx1"/>
                </a:solidFill>
                <a:effectLst/>
                <a:latin typeface="+mn-lt"/>
                <a:ea typeface="ＭＳ Ｐゴシック" charset="-128"/>
                <a:cs typeface="ＭＳ Ｐゴシック" charset="-128"/>
              </a:rPr>
              <a:t>γ</a:t>
            </a:r>
            <a:r>
              <a:rPr lang="en-US" sz="1200" kern="1200" dirty="0">
                <a:solidFill>
                  <a:schemeClr val="tx1"/>
                </a:solidFill>
                <a:effectLst/>
                <a:latin typeface="+mn-lt"/>
                <a:ea typeface="ＭＳ Ｐゴシック" charset="-128"/>
                <a:cs typeface="ＭＳ Ｐゴシック" charset="-128"/>
              </a:rPr>
              <a:t> (50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model. The model by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a:t>
            </a:r>
            <a:r>
              <a:rPr lang="en-US" sz="1200" kern="1200" dirty="0" err="1">
                <a:solidFill>
                  <a:schemeClr val="tx1"/>
                </a:solidFill>
                <a:effectLst/>
                <a:latin typeface="+mn-lt"/>
                <a:ea typeface="ＭＳ Ｐゴシック" charset="-128"/>
                <a:cs typeface="ＭＳ Ｐゴシック" charset="-128"/>
              </a:rPr>
              <a:t>Ingelman</a:t>
            </a:r>
            <a:r>
              <a:rPr lang="en-US" sz="1200" kern="1200" dirty="0">
                <a:solidFill>
                  <a:schemeClr val="tx1"/>
                </a:solidFill>
                <a:effectLst/>
                <a:latin typeface="+mn-lt"/>
                <a:ea typeface="ＭＳ Ｐゴシック" charset="-128"/>
                <a:cs typeface="ＭＳ Ｐゴシック" charset="-128"/>
              </a:rPr>
              <a:t> &amp; </a:t>
            </a:r>
            <a:r>
              <a:rPr lang="en-US" sz="1200" kern="1200" dirty="0" err="1">
                <a:solidFill>
                  <a:schemeClr val="tx1"/>
                </a:solidFill>
                <a:effectLst/>
                <a:latin typeface="+mn-lt"/>
                <a:ea typeface="ＭＳ Ｐゴシック" charset="-128"/>
                <a:cs typeface="ＭＳ Ｐゴシック" charset="-128"/>
              </a:rPr>
              <a:t>Thunman</a:t>
            </a:r>
            <a:r>
              <a:rPr lang="en-US" sz="1200" kern="1200" dirty="0">
                <a:solidFill>
                  <a:schemeClr val="tx1"/>
                </a:solidFill>
                <a:effectLst/>
                <a:latin typeface="+mn-lt"/>
                <a:ea typeface="ＭＳ Ｐゴシック" charset="-128"/>
                <a:cs typeface="ＭＳ Ｐゴシック" charset="-128"/>
              </a:rPr>
              <a:t> 1996) is shown in purple. For comparison, measurements of the all- sky diffuse flux are shown: a differential unfolding (black points) and a power- law unfolding (yellow band) of combined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data sets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(2015a), as well as a measurement based only on northern sky muon data (green band), from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(2016). </a:t>
            </a:r>
            <a:endParaRPr lang="en-US" dirty="0"/>
          </a:p>
          <a:p>
            <a:endParaRPr lang="en-US" dirty="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dirty="0"/>
              <a:t>Models: D. </a:t>
            </a:r>
            <a:r>
              <a:rPr lang="en-US" sz="1200" dirty="0" err="1"/>
              <a:t>Gaggero</a:t>
            </a:r>
            <a:r>
              <a:rPr lang="en-US" sz="1200" dirty="0"/>
              <a:t> et al. </a:t>
            </a:r>
            <a:r>
              <a:rPr lang="en-US" sz="1200" dirty="0" err="1"/>
              <a:t>ApJL</a:t>
            </a:r>
            <a:r>
              <a:rPr lang="en-US" sz="1200" dirty="0"/>
              <a:t> 815, L25 (2015)</a:t>
            </a:r>
            <a:endParaRPr lang="en-US" dirty="0"/>
          </a:p>
          <a:p>
            <a:endParaRPr lang="en-US" dirty="0"/>
          </a:p>
          <a:p>
            <a:r>
              <a:rPr lang="en-US" dirty="0"/>
              <a:t>From </a:t>
            </a:r>
            <a:r>
              <a:rPr lang="en-US" dirty="0" err="1"/>
              <a:t>Gaggero</a:t>
            </a:r>
            <a:r>
              <a:rPr lang="en-US" dirty="0"/>
              <a:t> et al:</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“Following (</a:t>
            </a:r>
            <a:r>
              <a:rPr lang="en-US" sz="1200" kern="1200" dirty="0" err="1">
                <a:solidFill>
                  <a:schemeClr val="tx1"/>
                </a:solidFill>
                <a:effectLst/>
                <a:latin typeface="+mn-lt"/>
                <a:ea typeface="ＭＳ Ｐゴシック" charset="-128"/>
                <a:cs typeface="ＭＳ Ｐゴシック" charset="-128"/>
              </a:rPr>
              <a:t>Gaggero</a:t>
            </a:r>
            <a:r>
              <a:rPr lang="en-US" sz="1200" kern="1200" dirty="0">
                <a:solidFill>
                  <a:schemeClr val="tx1"/>
                </a:solidFill>
                <a:effectLst/>
                <a:latin typeface="+mn-lt"/>
                <a:ea typeface="ＭＳ Ｐゴシック" charset="-128"/>
                <a:cs typeface="ＭＳ Ｐゴシック" charset="-128"/>
              </a:rPr>
              <a:t> et al. 2014), the starting point is a conventional propagation setup characterized by </a:t>
            </a:r>
            <a:r>
              <a:rPr lang="en-US" sz="1200" kern="1200" dirty="0" err="1">
                <a:solidFill>
                  <a:schemeClr val="tx1"/>
                </a:solidFill>
                <a:effectLst/>
                <a:latin typeface="+mn-lt"/>
                <a:ea typeface="ＭＳ Ｐゴシック" charset="-128"/>
                <a:cs typeface="ＭＳ Ｐゴシック" charset="-128"/>
              </a:rPr>
              <a:t>δ</a:t>
            </a:r>
            <a:r>
              <a:rPr lang="en-US" sz="1200" kern="1200" dirty="0">
                <a:solidFill>
                  <a:schemeClr val="tx1"/>
                </a:solidFill>
                <a:effectLst/>
                <a:latin typeface="+mn-lt"/>
                <a:ea typeface="ＭＳ Ｐゴシック" charset="-128"/>
                <a:cs typeface="ＭＳ Ｐゴシック" charset="-128"/>
              </a:rPr>
              <a:t> = 0.5, compatible with a </a:t>
            </a:r>
            <a:r>
              <a:rPr lang="en-US" sz="1200" kern="1200" dirty="0" err="1">
                <a:solidFill>
                  <a:schemeClr val="tx1"/>
                </a:solidFill>
                <a:effectLst/>
                <a:latin typeface="+mn-lt"/>
                <a:ea typeface="ＭＳ Ｐゴシック" charset="-128"/>
                <a:cs typeface="ＭＳ Ｐゴシック" charset="-128"/>
              </a:rPr>
              <a:t>Kraichnan</a:t>
            </a:r>
            <a:r>
              <a:rPr lang="en-US" sz="1200" kern="1200" dirty="0">
                <a:solidFill>
                  <a:schemeClr val="tx1"/>
                </a:solidFill>
                <a:effectLst/>
                <a:latin typeface="+mn-lt"/>
                <a:ea typeface="ＭＳ Ｐゴシック" charset="-128"/>
                <a:cs typeface="ＭＳ Ｐゴシック" charset="-128"/>
              </a:rPr>
              <a:t> spectrum of the interstellar turbulence within the quasi-linear theory framework. We will refer to this setup as the “KRA model” (see also </a:t>
            </a:r>
            <a:r>
              <a:rPr lang="en-US" sz="1200" kern="1200" dirty="0" err="1">
                <a:solidFill>
                  <a:schemeClr val="tx1"/>
                </a:solidFill>
                <a:effectLst/>
                <a:latin typeface="+mn-lt"/>
                <a:ea typeface="ＭＳ Ｐゴシック" charset="-128"/>
                <a:cs typeface="ＭＳ Ｐゴシック" charset="-128"/>
              </a:rPr>
              <a:t>Evoli</a:t>
            </a:r>
            <a:r>
              <a:rPr lang="en-US" sz="1200" kern="1200" dirty="0">
                <a:solidFill>
                  <a:schemeClr val="tx1"/>
                </a:solidFill>
                <a:effectLst/>
                <a:latin typeface="+mn-lt"/>
                <a:ea typeface="ＭＳ Ｐゴシック" charset="-128"/>
                <a:cs typeface="ＭＳ Ｐゴシック" charset="-128"/>
              </a:rPr>
              <a:t> et al. 2011).”</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latin typeface="+mn-lt"/>
                <a:ea typeface="ＭＳ Ｐゴシック" charset="-128"/>
                <a:cs typeface="ＭＳ Ｐゴシック" charset="-128"/>
              </a:rPr>
              <a:t>delta is defined by D(rho) </a:t>
            </a:r>
            <a:r>
              <a:rPr lang="en-US" sz="1200" b="0" i="0" u="none" strike="noStrike" kern="1200" baseline="0" dirty="0" err="1">
                <a:solidFill>
                  <a:schemeClr val="tx1"/>
                </a:solidFill>
                <a:latin typeface="+mn-lt"/>
                <a:ea typeface="ＭＳ Ｐゴシック" charset="-128"/>
                <a:cs typeface="ＭＳ Ｐゴシック" charset="-128"/>
              </a:rPr>
              <a:t>propto</a:t>
            </a:r>
            <a:r>
              <a:rPr lang="en-US" sz="1200" b="0" i="0" u="none" strike="noStrike" kern="1200" baseline="0" dirty="0">
                <a:solidFill>
                  <a:schemeClr val="tx1"/>
                </a:solidFill>
                <a:latin typeface="+mn-lt"/>
                <a:ea typeface="ＭＳ Ｐゴシック" charset="-128"/>
                <a:cs typeface="ＭＳ Ｐゴシック" charset="-128"/>
              </a:rPr>
              <a:t> (rho/rho_0)^delta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b="0" i="0" u="none" strike="noStrike" kern="1200" baseline="0" dirty="0">
              <a:solidFill>
                <a:schemeClr val="tx1"/>
              </a:solidFill>
              <a:effectLst/>
              <a:latin typeface="+mn-lt"/>
              <a:ea typeface="ＭＳ Ｐゴシック" charset="-128"/>
              <a:cs typeface="ＭＳ Ｐゴシック" charset="-128"/>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i="0" u="none" strike="noStrike" kern="1200" baseline="0" dirty="0">
                <a:solidFill>
                  <a:schemeClr val="tx1"/>
                </a:solidFill>
                <a:effectLst/>
                <a:latin typeface="+mn-lt"/>
                <a:ea typeface="ＭＳ Ｐゴシック" charset="-128"/>
                <a:cs typeface="ＭＳ Ｐゴシック" charset="-128"/>
              </a:rPr>
              <a:t>Paper 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The origins of high-energy astrophysical neutrinos remain a mystery despite extensive searches for their sources. We present constraints from seven years of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muon data on the neutrino flux coming from the Galactic plane. This flux is expected from cosmic-ray interactions with the interstellar medium or near localized sources. Two methods were developed to test for a spatially extended flux from the entire plane, both of which are maximum likelihood fits but with different signal and background modeling techniques. We consider three templates for Galactic neutrino emission based primarily on gamma-ray observations and models that cover a wide range of possibilities. Based on these templates and in the benchmark case of an unbroken </a:t>
            </a:r>
            <a:r>
              <a:rPr lang="en-US" sz="1200" i="1" kern="1200" dirty="0">
                <a:solidFill>
                  <a:schemeClr val="tx1"/>
                </a:solidFill>
                <a:effectLst/>
                <a:latin typeface="+mn-lt"/>
                <a:ea typeface="ＭＳ Ｐゴシック" charset="-128"/>
                <a:cs typeface="ＭＳ Ｐゴシック" charset="-128"/>
              </a:rPr>
              <a:t>E</a:t>
            </a:r>
            <a:r>
              <a:rPr lang="en-US" sz="1200" kern="1200" dirty="0">
                <a:solidFill>
                  <a:schemeClr val="tx1"/>
                </a:solidFill>
                <a:effectLst/>
                <a:latin typeface="+mn-lt"/>
                <a:ea typeface="ＭＳ Ｐゴシック" charset="-128"/>
                <a:cs typeface="ＭＳ Ｐゴシック" charset="-128"/>
              </a:rPr>
              <a:t>-2.5 power-law energy spectrum, we set 90% confidence level upper limits, constraining the possible Galactic contribution to the diffuse neutrino flux to be relatively small, less than 14% of the flux reported in </a:t>
            </a:r>
            <a:r>
              <a:rPr lang="en-US" sz="1200" kern="1200" dirty="0" err="1">
                <a:solidFill>
                  <a:schemeClr val="tx1"/>
                </a:solidFill>
                <a:effectLst/>
                <a:latin typeface="+mn-lt"/>
                <a:ea typeface="ＭＳ Ｐゴシック" charset="-128"/>
                <a:cs typeface="ＭＳ Ｐゴシック" charset="-128"/>
              </a:rPr>
              <a:t>Aartsen</a:t>
            </a:r>
            <a:r>
              <a:rPr lang="en-US" sz="1200" kern="1200" dirty="0">
                <a:solidFill>
                  <a:schemeClr val="tx1"/>
                </a:solidFill>
                <a:effectLst/>
                <a:latin typeface="+mn-lt"/>
                <a:ea typeface="ＭＳ Ｐゴシック" charset="-128"/>
                <a:cs typeface="ＭＳ Ｐゴシック" charset="-128"/>
              </a:rPr>
              <a:t> et al. above 1 </a:t>
            </a:r>
            <a:r>
              <a:rPr lang="en-US" sz="1200" kern="1200" dirty="0" err="1">
                <a:solidFill>
                  <a:schemeClr val="tx1"/>
                </a:solidFill>
                <a:effectLst/>
                <a:latin typeface="+mn-lt"/>
                <a:ea typeface="ＭＳ Ｐゴシック" charset="-128"/>
                <a:cs typeface="ＭＳ Ｐゴシック" charset="-128"/>
              </a:rPr>
              <a:t>TeV</a:t>
            </a:r>
            <a:r>
              <a:rPr lang="en-US" sz="1200" kern="1200" dirty="0">
                <a:solidFill>
                  <a:schemeClr val="tx1"/>
                </a:solidFill>
                <a:effectLst/>
                <a:latin typeface="+mn-lt"/>
                <a:ea typeface="ＭＳ Ｐゴシック" charset="-128"/>
                <a:cs typeface="ＭＳ Ｐゴシック" charset="-128"/>
              </a:rPr>
              <a:t>. A stacking method is also used to test catalogs of known high-energy Galactic gamma-ray sources.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86</a:t>
            </a:fld>
            <a:endParaRPr lang="en-US"/>
          </a:p>
        </p:txBody>
      </p:sp>
    </p:spTree>
    <p:extLst>
      <p:ext uri="{BB962C8B-B14F-4D97-AF65-F5344CB8AC3E}">
        <p14:creationId xmlns:p14="http://schemas.microsoft.com/office/powerpoint/2010/main" val="175673458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 8 (color online). Contour plot of the value of ns in the </a:t>
            </a:r>
            <a:r>
              <a:rPr lang="en-US" altLang="en-US" dirty="0" err="1"/>
              <a:t>ðΔ</a:t>
            </a:r>
            <a:r>
              <a:rPr lang="en-US" altLang="en-US" dirty="0"/>
              <a:t>α; </a:t>
            </a:r>
            <a:r>
              <a:rPr lang="en-US" altLang="en-US" dirty="0" err="1"/>
              <a:t>ΔδÞ</a:t>
            </a:r>
            <a:r>
              <a:rPr lang="en-US" altLang="en-US" dirty="0"/>
              <a:t> coordinate system for on-source region</a:t>
            </a:r>
            <a:r>
              <a:rPr lang="en-US" altLang="en-US" baseline="0" dirty="0"/>
              <a:t> of the </a:t>
            </a:r>
            <a:r>
              <a:rPr lang="en-US" altLang="en-US" dirty="0"/>
              <a:t>IC59 data set.</a:t>
            </a:r>
          </a:p>
          <a:p>
            <a:endParaRPr lang="en-US" altLang="en-US" dirty="0"/>
          </a:p>
          <a:p>
            <a:r>
              <a:rPr lang="en-US" altLang="en-US" dirty="0"/>
              <a:t>Muon direction within 0.1° of CR direction for multi-</a:t>
            </a:r>
            <a:r>
              <a:rPr lang="en-US" altLang="en-US" dirty="0" err="1"/>
              <a:t>TeV</a:t>
            </a:r>
            <a:r>
              <a:rPr lang="en-US" altLang="en-US" dirty="0"/>
              <a:t> muons</a:t>
            </a:r>
          </a:p>
          <a:p>
            <a:r>
              <a:rPr lang="en-US" altLang="en-US" dirty="0"/>
              <a:t>CR energy threshold: several </a:t>
            </a:r>
            <a:r>
              <a:rPr lang="en-US" altLang="en-US" dirty="0" err="1"/>
              <a:t>TeV</a:t>
            </a:r>
            <a:r>
              <a:rPr lang="en-US" altLang="en-US" dirty="0"/>
              <a:t> needed</a:t>
            </a:r>
            <a:r>
              <a:rPr lang="en-US" altLang="en-US" baseline="0" dirty="0"/>
              <a:t> </a:t>
            </a:r>
            <a:r>
              <a:rPr lang="en-US" altLang="en-US" dirty="0"/>
              <a:t>in order to produce a muon that survives to </a:t>
            </a:r>
            <a:r>
              <a:rPr lang="en-US" altLang="en-US" dirty="0" err="1"/>
              <a:t>IceCube</a:t>
            </a:r>
            <a:r>
              <a:rPr lang="en-US" altLang="en-US" dirty="0"/>
              <a:t> depth</a:t>
            </a:r>
          </a:p>
          <a:p>
            <a:r>
              <a:rPr lang="en-US" altLang="en-US" dirty="0"/>
              <a:t>Central 68% energy range of primaries: 10-200</a:t>
            </a:r>
            <a:r>
              <a:rPr lang="en-US" altLang="en-US" baseline="0" dirty="0"/>
              <a:t> </a:t>
            </a:r>
            <a:r>
              <a:rPr lang="en-US" altLang="en-US" baseline="0" dirty="0" err="1"/>
              <a:t>TeV</a:t>
            </a:r>
            <a:endParaRPr lang="en-US" altLang="en-US" baseline="0" dirty="0"/>
          </a:p>
          <a:p>
            <a:r>
              <a:rPr lang="en-US" altLang="en-US" baseline="0" dirty="0"/>
              <a:t>Muon energies in sample: 2 </a:t>
            </a:r>
            <a:r>
              <a:rPr lang="en-US" altLang="en-US" baseline="0" dirty="0" err="1"/>
              <a:t>TeV</a:t>
            </a:r>
            <a:r>
              <a:rPr lang="en-US" altLang="en-US" baseline="0" dirty="0"/>
              <a:t> at ground level, 200 GeV at detector</a:t>
            </a:r>
          </a:p>
          <a:p>
            <a:endParaRPr lang="en-US" altLang="en-US" baseline="0" dirty="0"/>
          </a:p>
          <a:p>
            <a:r>
              <a:rPr lang="en-US" altLang="en-US" baseline="0" dirty="0"/>
              <a:t>Modeling: deflection = 1.9° * Z / E[</a:t>
            </a:r>
            <a:r>
              <a:rPr lang="en-US" altLang="en-US" baseline="0" dirty="0" err="1"/>
              <a:t>TeV</a:t>
            </a:r>
            <a:r>
              <a:rPr lang="en-US" altLang="en-US" baseline="0" dirty="0"/>
              <a:t>]</a:t>
            </a:r>
            <a:endParaRPr lang="en-US" altLang="en-US" dirty="0"/>
          </a:p>
        </p:txBody>
      </p:sp>
      <p:sp>
        <p:nvSpPr>
          <p:cNvPr id="31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D5105351-C2F8-2544-AF72-3D63F6B67FAE}" type="slidenum">
              <a:rPr lang="en-US" altLang="en-US" sz="1200"/>
              <a:pPr eaLnBrk="1" hangingPunct="1"/>
              <a:t>87</a:t>
            </a:fld>
            <a:endParaRPr lang="en-US" altLang="en-US" sz="1200"/>
          </a:p>
        </p:txBody>
      </p:sp>
    </p:spTree>
    <p:extLst>
      <p:ext uri="{BB962C8B-B14F-4D97-AF65-F5344CB8AC3E}">
        <p14:creationId xmlns:p14="http://schemas.microsoft.com/office/powerpoint/2010/main" val="1316043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4.  All-flavor-sum neutrino flux quasi-differential 90% CL</a:t>
            </a:r>
            <a:r>
              <a:rPr lang="en-US" sz="1200" kern="1200" baseline="0" dirty="0">
                <a:solidFill>
                  <a:schemeClr val="tx1"/>
                </a:solidFill>
                <a:effectLst/>
                <a:latin typeface="+mn-lt"/>
                <a:ea typeface="ＭＳ Ｐゴシック" charset="-128"/>
                <a:cs typeface="ＭＳ Ｐゴシック" charset="-128"/>
              </a:rPr>
              <a:t> </a:t>
            </a:r>
            <a:r>
              <a:rPr lang="en-US" sz="1200" kern="1200" dirty="0">
                <a:solidFill>
                  <a:schemeClr val="tx1"/>
                </a:solidFill>
                <a:effectLst/>
                <a:latin typeface="+mn-lt"/>
                <a:ea typeface="ＭＳ Ｐゴシック" charset="-128"/>
                <a:cs typeface="ＭＳ Ｐゴシック" charset="-128"/>
              </a:rPr>
              <a:t>upper limit on one energy decade E−1 flux windows (solid line). The limits are derived using a log-likelihood ratio method. The median null observation limit (sensitivity) is also shown (dashed line). Cosmogenic-neutrino model predictions (assuming primary protons) are shown for comparison: </a:t>
            </a:r>
            <a:r>
              <a:rPr lang="en-US" sz="1200" kern="1200" dirty="0" err="1">
                <a:solidFill>
                  <a:schemeClr val="tx1"/>
                </a:solidFill>
                <a:effectLst/>
                <a:latin typeface="+mn-lt"/>
                <a:ea typeface="ＭＳ Ｐゴシック" charset="-128"/>
                <a:cs typeface="ＭＳ Ｐゴシック" charset="-128"/>
              </a:rPr>
              <a:t>Kotera</a:t>
            </a:r>
            <a:r>
              <a:rPr lang="en-US" sz="1200" kern="1200" dirty="0">
                <a:solidFill>
                  <a:schemeClr val="tx1"/>
                </a:solidFill>
                <a:effectLst/>
                <a:latin typeface="+mn-lt"/>
                <a:ea typeface="ＭＳ Ｐゴシック" charset="-128"/>
                <a:cs typeface="ＭＳ Ｐゴシック" charset="-128"/>
              </a:rPr>
              <a:t> et al. [53], </a:t>
            </a:r>
            <a:r>
              <a:rPr lang="en-US" sz="1200" kern="1200" dirty="0" err="1">
                <a:solidFill>
                  <a:schemeClr val="tx1"/>
                </a:solidFill>
                <a:effectLst/>
                <a:latin typeface="+mn-lt"/>
                <a:ea typeface="ＭＳ Ｐゴシック" charset="-128"/>
                <a:cs typeface="ＭＳ Ｐゴシック" charset="-128"/>
              </a:rPr>
              <a:t>Ahlers</a:t>
            </a:r>
            <a:r>
              <a:rPr lang="en-US" sz="1200" kern="1200" dirty="0">
                <a:solidFill>
                  <a:schemeClr val="tx1"/>
                </a:solidFill>
                <a:effectLst/>
                <a:latin typeface="+mn-lt"/>
                <a:ea typeface="ＭＳ Ｐゴシック" charset="-128"/>
                <a:cs typeface="ＭＳ Ｐゴシック" charset="-128"/>
              </a:rPr>
              <a:t> et al. [42], and an astrophysical neutrino model from </a:t>
            </a:r>
            <a:r>
              <a:rPr lang="en-US" sz="1200" kern="1200" dirty="0" err="1">
                <a:solidFill>
                  <a:schemeClr val="tx1"/>
                </a:solidFill>
                <a:effectLst/>
                <a:latin typeface="+mn-lt"/>
                <a:ea typeface="ＭＳ Ｐゴシック" charset="-128"/>
                <a:cs typeface="ＭＳ Ｐゴシック" charset="-128"/>
              </a:rPr>
              <a:t>Murase</a:t>
            </a:r>
            <a:r>
              <a:rPr lang="en-US" sz="1200" kern="1200" dirty="0">
                <a:solidFill>
                  <a:schemeClr val="tx1"/>
                </a:solidFill>
                <a:effectLst/>
                <a:latin typeface="+mn-lt"/>
                <a:ea typeface="ＭＳ Ｐゴシック" charset="-128"/>
                <a:cs typeface="ＭＳ Ｐゴシック" charset="-128"/>
              </a:rPr>
              <a:t> et al. [56]. Model-independent differential limits on one energy decade E−1 flux from Auger [45] and ANITA-II [88] with appropriate normalization are also shown. A model-dependent upper limit on an unbroken E−2 power-law flux from the current analysis (E2ν </a:t>
            </a:r>
            <a:r>
              <a:rPr lang="en-US" sz="1200" kern="1200" dirty="0" err="1">
                <a:solidFill>
                  <a:schemeClr val="tx1"/>
                </a:solidFill>
                <a:effectLst/>
                <a:latin typeface="+mn-lt"/>
                <a:ea typeface="ＭＳ Ｐゴシック" charset="-128"/>
                <a:cs typeface="ＭＳ Ｐゴシック" charset="-128"/>
              </a:rPr>
              <a:t>φ</a:t>
            </a:r>
            <a:r>
              <a:rPr lang="en-US" sz="1200" kern="1200" dirty="0">
                <a:solidFill>
                  <a:schemeClr val="tx1"/>
                </a:solidFill>
                <a:effectLst/>
                <a:latin typeface="+mn-lt"/>
                <a:ea typeface="ＭＳ Ｐゴシック" charset="-128"/>
                <a:cs typeface="ＭＳ Ｐゴシック" charset="-128"/>
              </a:rPr>
              <a:t> &lt; 9.2 × 10−9 GeV=cm2 s </a:t>
            </a:r>
            <a:r>
              <a:rPr lang="en-US" sz="1200" kern="1200" dirty="0" err="1">
                <a:solidFill>
                  <a:schemeClr val="tx1"/>
                </a:solidFill>
                <a:effectLst/>
                <a:latin typeface="+mn-lt"/>
                <a:ea typeface="ＭＳ Ｐゴシック" charset="-128"/>
                <a:cs typeface="ＭＳ Ｐゴシック" charset="-128"/>
              </a:rPr>
              <a:t>sr</a:t>
            </a:r>
            <a:r>
              <a:rPr lang="en-US" sz="1200" kern="1200" dirty="0">
                <a:solidFill>
                  <a:schemeClr val="tx1"/>
                </a:solidFill>
                <a:effectLst/>
                <a:latin typeface="+mn-lt"/>
                <a:ea typeface="ＭＳ Ｐゴシック" charset="-128"/>
                <a:cs typeface="ＭＳ Ｐゴシック" charset="-128"/>
              </a:rPr>
              <a:t>) is shown for refer- </a:t>
            </a:r>
            <a:r>
              <a:rPr lang="en-US" sz="1200" kern="1200" dirty="0" err="1">
                <a:solidFill>
                  <a:schemeClr val="tx1"/>
                </a:solidFill>
                <a:effectLst/>
                <a:latin typeface="+mn-lt"/>
                <a:ea typeface="ＭＳ Ｐゴシック" charset="-128"/>
                <a:cs typeface="ＭＳ Ｐゴシック" charset="-128"/>
              </a:rPr>
              <a:t>ence</a:t>
            </a:r>
            <a:r>
              <a:rPr lang="en-US" sz="1200" kern="1200" dirty="0">
                <a:solidFill>
                  <a:schemeClr val="tx1"/>
                </a:solidFill>
                <a:effectLst/>
                <a:latin typeface="+mn-lt"/>
                <a:ea typeface="ＭＳ Ｐゴシック" charset="-128"/>
                <a:cs typeface="ＭＳ Ｐゴシック" charset="-128"/>
              </a:rPr>
              <a:t> (dotted line).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88</a:t>
            </a:fld>
            <a:endParaRPr lang="en-US"/>
          </a:p>
        </p:txBody>
      </p:sp>
    </p:spTree>
    <p:extLst>
      <p:ext uri="{BB962C8B-B14F-4D97-AF65-F5344CB8AC3E}">
        <p14:creationId xmlns:p14="http://schemas.microsoft.com/office/powerpoint/2010/main" val="20322101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Figure 7. Maps in Equatorial and Galactic coordinates showing the arrival directions of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cascades (black dots) and tracks (diamonds), as well as those of the UHECRs detected by the Pierre Auger Observatory (magenta stars) and Telescope Array (orange stars). The circles around the showers indicate angular errors. The black diamonds are the HESE tracks while the blue diamonds stand for the tracks from the through-going muon sample. The blue curve indicates the Super-Galactic plane. </a:t>
            </a:r>
            <a:endParaRPr lang="en-US" dirty="0"/>
          </a:p>
          <a:p>
            <a:endParaRPr lang="en-US" dirty="0"/>
          </a:p>
          <a:p>
            <a:r>
              <a:rPr lang="en-US" dirty="0"/>
              <a:t>Auger:</a:t>
            </a:r>
            <a:r>
              <a:rPr lang="en-US" baseline="0" dirty="0"/>
              <a:t> 231 events above 5.2e19 eV from 10 years (2004 to 2014)</a:t>
            </a:r>
          </a:p>
          <a:p>
            <a:r>
              <a:rPr lang="en-US" dirty="0"/>
              <a:t>TA: 87 events above 5.7e19 eV from 6 years (2008 to 2014)</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89</a:t>
            </a:fld>
            <a:endParaRPr lang="en-US"/>
          </a:p>
        </p:txBody>
      </p:sp>
    </p:spTree>
    <p:extLst>
      <p:ext uri="{BB962C8B-B14F-4D97-AF65-F5344CB8AC3E}">
        <p14:creationId xmlns:p14="http://schemas.microsoft.com/office/powerpoint/2010/main" val="42561687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ATWD gains: 16, 2, 0.25</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90</a:t>
            </a:fld>
            <a:endParaRPr lang="en-US"/>
          </a:p>
        </p:txBody>
      </p:sp>
    </p:spTree>
    <p:extLst>
      <p:ext uri="{BB962C8B-B14F-4D97-AF65-F5344CB8AC3E}">
        <p14:creationId xmlns:p14="http://schemas.microsoft.com/office/powerpoint/2010/main" val="13660770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50. </a:t>
            </a:r>
            <a:r>
              <a:rPr lang="en-US" sz="1200" kern="1200" dirty="0">
                <a:solidFill>
                  <a:schemeClr val="tx1"/>
                </a:solidFill>
                <a:effectLst/>
                <a:latin typeface="+mn-lt"/>
                <a:ea typeface="ＭＳ Ｐゴシック" charset="-128"/>
                <a:cs typeface="ＭＳ Ｐゴシック" charset="-128"/>
              </a:rPr>
              <a:t>Detector performance breakdown by run period. Clean uptime indicates pristine, full-detector data; “good uptime” includes partial-detector runs that are otherwise healthy; and “excluded uptime” indicates runs that are declared unusable for analysis.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92</a:t>
            </a:fld>
            <a:endParaRPr lang="en-US"/>
          </a:p>
        </p:txBody>
      </p:sp>
    </p:spTree>
    <p:extLst>
      <p:ext uri="{BB962C8B-B14F-4D97-AF65-F5344CB8AC3E}">
        <p14:creationId xmlns:p14="http://schemas.microsoft.com/office/powerpoint/2010/main" val="12316138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57500" y="514350"/>
            <a:ext cx="3429000" cy="2571750"/>
          </a:xfrm>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Francis: 550 cosmic neutrinos in the Aachen analysis on a background of 340,000</a:t>
            </a:r>
          </a:p>
          <a:p>
            <a:endParaRPr lang="en-US" sz="1200" b="0" i="0" kern="1200" dirty="0">
              <a:solidFill>
                <a:schemeClr val="tx1"/>
              </a:solidFill>
              <a:effectLst/>
              <a:latin typeface="+mn-lt"/>
              <a:ea typeface="ＭＳ Ｐゴシック" charset="-128"/>
              <a:cs typeface="ＭＳ Ｐゴシック" charset="-128"/>
            </a:endParaRPr>
          </a:p>
          <a:p>
            <a:r>
              <a:rPr lang="en-US" sz="1200" b="0" i="0" kern="1200" dirty="0">
                <a:solidFill>
                  <a:schemeClr val="tx1"/>
                </a:solidFill>
                <a:effectLst/>
                <a:latin typeface="+mn-lt"/>
                <a:ea typeface="ＭＳ Ｐゴシック" charset="-128"/>
                <a:cs typeface="ＭＳ Ｐゴシック" charset="-128"/>
              </a:rPr>
              <a:t>Waxman-</a:t>
            </a:r>
            <a:r>
              <a:rPr lang="en-US" sz="1200" b="0" i="0" kern="1200" dirty="0" err="1">
                <a:solidFill>
                  <a:schemeClr val="tx1"/>
                </a:solidFill>
                <a:effectLst/>
                <a:latin typeface="+mn-lt"/>
                <a:ea typeface="ＭＳ Ｐゴシック" charset="-128"/>
                <a:cs typeface="ＭＳ Ｐゴシック" charset="-128"/>
              </a:rPr>
              <a:t>Bahcall</a:t>
            </a:r>
            <a:r>
              <a:rPr lang="en-US" sz="1200" b="0" i="0" kern="1200" baseline="0" dirty="0">
                <a:solidFill>
                  <a:schemeClr val="tx1"/>
                </a:solidFill>
                <a:effectLst/>
                <a:latin typeface="+mn-lt"/>
                <a:ea typeface="ＭＳ Ｐゴシック" charset="-128"/>
                <a:cs typeface="ＭＳ Ｐゴシック" charset="-128"/>
              </a:rPr>
              <a:t> is scaled by 3/2 (why?)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Atmospheric neutrino production:</a:t>
            </a:r>
          </a:p>
          <a:p>
            <a:r>
              <a:rPr lang="en-US" sz="1200" b="0" i="0" kern="1200" baseline="0" dirty="0">
                <a:solidFill>
                  <a:schemeClr val="tx1"/>
                </a:solidFill>
                <a:effectLst/>
                <a:latin typeface="+mn-lt"/>
                <a:ea typeface="ＭＳ Ｐゴシック" charset="-128"/>
                <a:cs typeface="ＭＳ Ｐゴシック" charset="-128"/>
              </a:rPr>
              <a:t>Cosmic rays produce muons, </a:t>
            </a:r>
            <a:r>
              <a:rPr lang="en-US" sz="1200" b="0" i="0" kern="1200" baseline="0" dirty="0" err="1">
                <a:solidFill>
                  <a:schemeClr val="tx1"/>
                </a:solidFill>
                <a:effectLst/>
                <a:latin typeface="+mn-lt"/>
                <a:ea typeface="ＭＳ Ｐゴシック" charset="-128"/>
                <a:cs typeface="ＭＳ Ｐゴシック" charset="-128"/>
              </a:rPr>
              <a:t>pions</a:t>
            </a:r>
            <a:r>
              <a:rPr lang="en-US" sz="1200" b="0" i="0" kern="1200" baseline="0" dirty="0">
                <a:solidFill>
                  <a:schemeClr val="tx1"/>
                </a:solidFill>
                <a:effectLst/>
                <a:latin typeface="+mn-lt"/>
                <a:ea typeface="ＭＳ Ｐゴシック" charset="-128"/>
                <a:cs typeface="ＭＳ Ｐゴシック" charset="-128"/>
              </a:rPr>
              <a:t>, kaons which decay to neutrinos</a:t>
            </a:r>
          </a:p>
          <a:p>
            <a:r>
              <a:rPr lang="en-US" sz="1200" b="0" i="0" kern="1200" baseline="0" dirty="0">
                <a:solidFill>
                  <a:schemeClr val="tx1"/>
                </a:solidFill>
                <a:effectLst/>
                <a:latin typeface="+mn-lt"/>
                <a:ea typeface="ＭＳ Ｐゴシック" charset="-128"/>
                <a:cs typeface="ＭＳ Ｐゴシック" charset="-128"/>
              </a:rPr>
              <a:t>Toward horizon, more atmosphere column depth within which particles can decay before being absorbed by Earth</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Prompt/charm: don’t need path length to decay</a:t>
            </a:r>
          </a:p>
          <a:p>
            <a:endParaRPr lang="en-US" sz="1200" b="0" i="0" kern="1200" baseline="0" dirty="0">
              <a:solidFill>
                <a:schemeClr val="tx1"/>
              </a:solidFill>
              <a:effectLst/>
              <a:latin typeface="+mn-lt"/>
              <a:ea typeface="ＭＳ Ｐゴシック" charset="-128"/>
              <a:cs typeface="ＭＳ Ｐゴシック" charset="-128"/>
            </a:endParaRPr>
          </a:p>
          <a:p>
            <a:r>
              <a:rPr lang="en-US" sz="1200" b="0" i="0" kern="1200" baseline="0" dirty="0">
                <a:solidFill>
                  <a:schemeClr val="tx1"/>
                </a:solidFill>
                <a:effectLst/>
                <a:latin typeface="+mn-lt"/>
                <a:ea typeface="ＭＳ Ｐゴシック" charset="-128"/>
                <a:cs typeface="ＭＳ Ｐゴシック" charset="-128"/>
              </a:rPr>
              <a:t>80e3/70e9= 1e-6</a:t>
            </a:r>
          </a:p>
          <a:p>
            <a:endParaRPr lang="en-US" sz="1200" b="0" i="0" kern="1200" baseline="0" dirty="0">
              <a:solidFill>
                <a:schemeClr val="tx1"/>
              </a:solidFill>
              <a:effectLst/>
              <a:latin typeface="+mn-lt"/>
              <a:ea typeface="ＭＳ Ｐゴシック" charset="-128"/>
              <a:cs typeface="ＭＳ Ｐゴシック" charset="-128"/>
            </a:endParaRPr>
          </a:p>
        </p:txBody>
      </p:sp>
    </p:spTree>
    <p:extLst>
      <p:ext uri="{BB962C8B-B14F-4D97-AF65-F5344CB8AC3E}">
        <p14:creationId xmlns:p14="http://schemas.microsoft.com/office/powerpoint/2010/main" val="13811876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ＭＳ Ｐゴシック" charset="-128"/>
                <a:cs typeface="ＭＳ Ｐゴシック" charset="-128"/>
              </a:rPr>
              <a:t>Fig. 1. A modern adaption of the so-called ‘‘</a:t>
            </a:r>
            <a:r>
              <a:rPr lang="en-US" sz="1200" b="0" i="0" u="none" strike="noStrike" kern="1200" baseline="0" dirty="0" err="1">
                <a:solidFill>
                  <a:schemeClr val="tx1"/>
                </a:solidFill>
                <a:latin typeface="+mn-lt"/>
                <a:ea typeface="ＭＳ Ｐゴシック" charset="-128"/>
                <a:cs typeface="ＭＳ Ｐゴシック" charset="-128"/>
              </a:rPr>
              <a:t>Hillas</a:t>
            </a:r>
            <a:r>
              <a:rPr lang="en-US" sz="1200" b="0" i="0" u="none" strike="noStrike" kern="1200" baseline="0" dirty="0">
                <a:solidFill>
                  <a:schemeClr val="tx1"/>
                </a:solidFill>
                <a:latin typeface="+mn-lt"/>
                <a:ea typeface="ＭＳ Ｐゴシック" charset="-128"/>
                <a:cs typeface="ＭＳ Ｐゴシック" charset="-128"/>
              </a:rPr>
              <a:t> plot”. It displays upper</a:t>
            </a:r>
          </a:p>
          <a:p>
            <a:r>
              <a:rPr lang="en-US" sz="1200" b="0" i="0" u="none" strike="noStrike" kern="1200" baseline="0" dirty="0">
                <a:solidFill>
                  <a:schemeClr val="tx1"/>
                </a:solidFill>
                <a:latin typeface="+mn-lt"/>
                <a:ea typeface="ＭＳ Ｐゴシック" charset="-128"/>
                <a:cs typeface="ＭＳ Ｐゴシック" charset="-128"/>
              </a:rPr>
              <a:t>limits on the reachable CR energy dependent on the size of the</a:t>
            </a:r>
          </a:p>
          <a:p>
            <a:r>
              <a:rPr lang="en-US" sz="1200" b="0" i="0" u="none" strike="noStrike" kern="1200" baseline="0" dirty="0">
                <a:solidFill>
                  <a:schemeClr val="tx1"/>
                </a:solidFill>
                <a:latin typeface="+mn-lt"/>
                <a:ea typeface="ＭＳ Ｐゴシック" charset="-128"/>
                <a:cs typeface="ＭＳ Ｐゴシック" charset="-128"/>
              </a:rPr>
              <a:t>acceleration region and magnetic field strength. The red lines indicate</a:t>
            </a:r>
          </a:p>
          <a:p>
            <a:r>
              <a:rPr lang="en-US" sz="1200" b="0" i="0" u="none" strike="noStrike" kern="1200" baseline="0" dirty="0">
                <a:solidFill>
                  <a:schemeClr val="tx1"/>
                </a:solidFill>
                <a:latin typeface="+mn-lt"/>
                <a:ea typeface="ＭＳ Ｐゴシック" charset="-128"/>
                <a:cs typeface="ＭＳ Ｐゴシック" charset="-128"/>
              </a:rPr>
              <a:t>the upper limits due to the loss of confinement in the acceleration region</a:t>
            </a:r>
          </a:p>
          <a:p>
            <a:r>
              <a:rPr lang="en-US" sz="1200" b="0" i="0" u="none" strike="noStrike" kern="1200" baseline="0" dirty="0">
                <a:solidFill>
                  <a:schemeClr val="tx1"/>
                </a:solidFill>
                <a:latin typeface="+mn-lt"/>
                <a:ea typeface="ＭＳ Ｐゴシック" charset="-128"/>
                <a:cs typeface="ＭＳ Ｐゴシック" charset="-128"/>
              </a:rPr>
              <a:t>for CRs at the knee, ankle, and the Greisen-</a:t>
            </a:r>
            <a:r>
              <a:rPr lang="en-US" sz="1200" b="0" i="0" u="none" strike="noStrike" kern="1200" baseline="0" dirty="0" err="1">
                <a:solidFill>
                  <a:schemeClr val="tx1"/>
                </a:solidFill>
                <a:latin typeface="+mn-lt"/>
                <a:ea typeface="ＭＳ Ｐゴシック" charset="-128"/>
                <a:cs typeface="ＭＳ Ｐゴシック" charset="-128"/>
              </a:rPr>
              <a:t>Zatsepin</a:t>
            </a:r>
            <a:r>
              <a:rPr lang="en-US" sz="1200" b="0" i="0" u="none" strike="noStrike" kern="1200" baseline="0" dirty="0">
                <a:solidFill>
                  <a:schemeClr val="tx1"/>
                </a:solidFill>
                <a:latin typeface="+mn-lt"/>
                <a:ea typeface="ＭＳ Ｐゴシック" charset="-128"/>
                <a:cs typeface="ＭＳ Ｐゴシック" charset="-128"/>
              </a:rPr>
              <a:t>-</a:t>
            </a:r>
            <a:r>
              <a:rPr lang="en-US" sz="1200" b="0" i="0" u="none" strike="noStrike" kern="1200" baseline="0" dirty="0" err="1">
                <a:solidFill>
                  <a:schemeClr val="tx1"/>
                </a:solidFill>
                <a:latin typeface="+mn-lt"/>
                <a:ea typeface="ＭＳ Ｐゴシック" charset="-128"/>
                <a:cs typeface="ＭＳ Ｐゴシック" charset="-128"/>
              </a:rPr>
              <a:t>Kuzmin</a:t>
            </a:r>
            <a:r>
              <a:rPr lang="en-US" sz="1200" b="0" i="0" u="none" strike="noStrike" kern="1200" baseline="0" dirty="0">
                <a:solidFill>
                  <a:schemeClr val="tx1"/>
                </a:solidFill>
                <a:latin typeface="+mn-lt"/>
                <a:ea typeface="ＭＳ Ｐゴシック" charset="-128"/>
                <a:cs typeface="ＭＳ Ｐゴシック" charset="-128"/>
              </a:rPr>
              <a:t> (GZK) cutoff</a:t>
            </a:r>
          </a:p>
          <a:p>
            <a:r>
              <a:rPr lang="en-US" sz="1200" b="0" i="0" u="none" strike="noStrike" kern="1200" baseline="0" dirty="0">
                <a:solidFill>
                  <a:schemeClr val="tx1"/>
                </a:solidFill>
                <a:latin typeface="+mn-lt"/>
                <a:ea typeface="ＭＳ Ｐゴシック" charset="-128"/>
                <a:cs typeface="ＭＳ Ｐゴシック" charset="-128"/>
              </a:rPr>
              <a:t>(Greisen, 1966; </a:t>
            </a:r>
            <a:r>
              <a:rPr lang="en-US" sz="1200" b="0" i="0" u="none" strike="noStrike" kern="1200" baseline="0" dirty="0" err="1">
                <a:solidFill>
                  <a:schemeClr val="tx1"/>
                </a:solidFill>
                <a:latin typeface="+mn-lt"/>
                <a:ea typeface="ＭＳ Ｐゴシック" charset="-128"/>
                <a:cs typeface="ＭＳ Ｐゴシック" charset="-128"/>
              </a:rPr>
              <a:t>Zatsepin</a:t>
            </a:r>
            <a:r>
              <a:rPr lang="en-US" sz="1200" b="0" i="0" u="none" strike="noStrike" kern="1200" baseline="0" dirty="0">
                <a:solidFill>
                  <a:schemeClr val="tx1"/>
                </a:solidFill>
                <a:latin typeface="+mn-lt"/>
                <a:ea typeface="ＭＳ Ｐゴシック" charset="-128"/>
                <a:cs typeface="ＭＳ Ｐゴシック" charset="-128"/>
              </a:rPr>
              <a:t> and </a:t>
            </a:r>
            <a:r>
              <a:rPr lang="en-US" sz="1200" b="0" i="0" u="none" strike="noStrike" kern="1200" baseline="0" dirty="0" err="1">
                <a:solidFill>
                  <a:schemeClr val="tx1"/>
                </a:solidFill>
                <a:latin typeface="+mn-lt"/>
                <a:ea typeface="ＭＳ Ｐゴシック" charset="-128"/>
                <a:cs typeface="ＭＳ Ｐゴシック" charset="-128"/>
              </a:rPr>
              <a:t>Kuzmin</a:t>
            </a:r>
            <a:r>
              <a:rPr lang="en-US" sz="1200" b="0" i="0" u="none" strike="noStrike" kern="1200" baseline="0" dirty="0">
                <a:solidFill>
                  <a:schemeClr val="tx1"/>
                </a:solidFill>
                <a:latin typeface="+mn-lt"/>
                <a:ea typeface="ＭＳ Ｐゴシック" charset="-128"/>
                <a:cs typeface="ＭＳ Ｐゴシック" charset="-128"/>
              </a:rPr>
              <a:t>, 1966). The dotted gray line</a:t>
            </a:r>
          </a:p>
          <a:p>
            <a:r>
              <a:rPr lang="en-US" sz="1200" b="0" i="0" u="none" strike="noStrike" kern="1200" baseline="0" dirty="0">
                <a:solidFill>
                  <a:schemeClr val="tx1"/>
                </a:solidFill>
                <a:latin typeface="+mn-lt"/>
                <a:ea typeface="ＭＳ Ｐゴシック" charset="-128"/>
                <a:cs typeface="ＭＳ Ｐゴシック" charset="-128"/>
              </a:rPr>
              <a:t>corresponds to a second upper limit that arises from synchrotron losses in</a:t>
            </a:r>
          </a:p>
          <a:p>
            <a:r>
              <a:rPr lang="en-US" sz="1200" b="0" i="0" u="none" strike="noStrike" kern="1200" baseline="0" dirty="0">
                <a:solidFill>
                  <a:schemeClr val="tx1"/>
                </a:solidFill>
                <a:latin typeface="+mn-lt"/>
                <a:ea typeface="ＭＳ Ｐゴシック" charset="-128"/>
                <a:cs typeface="ＭＳ Ｐゴシック" charset="-128"/>
              </a:rPr>
              <a:t>the sources and interactions in the cosmic photon background. Figure</a:t>
            </a:r>
          </a:p>
          <a:p>
            <a:r>
              <a:rPr lang="en-US" sz="1200" b="0" i="0" u="none" strike="noStrike" kern="1200" baseline="0" dirty="0">
                <a:solidFill>
                  <a:schemeClr val="tx1"/>
                </a:solidFill>
                <a:latin typeface="+mn-lt"/>
                <a:ea typeface="ＭＳ Ｐゴシック" charset="-128"/>
                <a:cs typeface="ＭＳ Ｐゴシック" charset="-128"/>
              </a:rPr>
              <a:t>taken from </a:t>
            </a:r>
            <a:r>
              <a:rPr lang="en-US" sz="1200" b="0" i="0" u="none" strike="noStrike" kern="1200" baseline="0" dirty="0" err="1">
                <a:solidFill>
                  <a:schemeClr val="tx1"/>
                </a:solidFill>
                <a:latin typeface="+mn-lt"/>
                <a:ea typeface="ＭＳ Ｐゴシック" charset="-128"/>
                <a:cs typeface="ＭＳ Ｐゴシック" charset="-128"/>
              </a:rPr>
              <a:t>Ahlers</a:t>
            </a:r>
            <a:r>
              <a:rPr lang="en-US" sz="1200" b="0" i="0" u="none" strike="noStrike" kern="1200" baseline="0" dirty="0">
                <a:solidFill>
                  <a:schemeClr val="tx1"/>
                </a:solidFill>
                <a:latin typeface="+mn-lt"/>
                <a:ea typeface="ＭＳ Ｐゴシック" charset="-128"/>
                <a:cs typeface="ＭＳ Ｐゴシック" charset="-128"/>
              </a:rPr>
              <a:t> et al. (2010a). (For interpretation of the references</a:t>
            </a:r>
          </a:p>
          <a:p>
            <a:r>
              <a:rPr lang="en-US" sz="1200" b="0" i="0" u="none" strike="noStrike" kern="1200" baseline="0" dirty="0">
                <a:solidFill>
                  <a:schemeClr val="tx1"/>
                </a:solidFill>
                <a:latin typeface="+mn-lt"/>
                <a:ea typeface="ＭＳ Ｐゴシック" charset="-128"/>
                <a:cs typeface="ＭＳ Ｐゴシック" charset="-128"/>
              </a:rPr>
              <a:t>to color in this figure legend, the reader is referred to the web version of</a:t>
            </a:r>
          </a:p>
          <a:p>
            <a:r>
              <a:rPr lang="en-US" sz="1200" b="0" i="0" u="none" strike="noStrike" kern="1200" baseline="0" dirty="0">
                <a:solidFill>
                  <a:schemeClr val="tx1"/>
                </a:solidFill>
                <a:latin typeface="+mn-lt"/>
                <a:ea typeface="ＭＳ Ｐゴシック" charset="-128"/>
                <a:cs typeface="ＭＳ Ｐゴシック" charset="-128"/>
              </a:rPr>
              <a:t>this article.)</a:t>
            </a:r>
          </a:p>
          <a:p>
            <a:endParaRPr lang="en-US" sz="1200" b="0" i="0" u="none" strike="noStrike" kern="1200" baseline="0" dirty="0">
              <a:solidFill>
                <a:schemeClr val="tx1"/>
              </a:solidFill>
              <a:latin typeface="+mn-lt"/>
              <a:ea typeface="ＭＳ Ｐゴシック" charset="-128"/>
              <a:cs typeface="ＭＳ Ｐゴシック" charset="-128"/>
            </a:endParaRPr>
          </a:p>
          <a:p>
            <a:r>
              <a:rPr lang="en-US" sz="1200" b="0" i="0" u="none" strike="noStrike" kern="1200" baseline="0" dirty="0">
                <a:solidFill>
                  <a:schemeClr val="tx1"/>
                </a:solidFill>
                <a:latin typeface="+mn-lt"/>
                <a:ea typeface="ＭＳ Ｐゴシック" charset="-128"/>
                <a:cs typeface="ＭＳ Ｐゴシック" charset="-128"/>
              </a:rPr>
              <a:t>LHC magnets:</a:t>
            </a:r>
          </a:p>
          <a:p>
            <a:r>
              <a:rPr lang="en-US" sz="1200" b="0" i="0" u="none" strike="noStrike" kern="1200" baseline="0" dirty="0">
                <a:solidFill>
                  <a:schemeClr val="tx1"/>
                </a:solidFill>
                <a:latin typeface="+mn-lt"/>
                <a:ea typeface="ＭＳ Ｐゴシック" charset="-128"/>
                <a:cs typeface="ＭＳ Ｐゴシック" charset="-128"/>
              </a:rPr>
              <a:t>8 Tesla</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94</a:t>
            </a:fld>
            <a:endParaRPr lang="en-US"/>
          </a:p>
        </p:txBody>
      </p:sp>
    </p:spTree>
    <p:extLst>
      <p:ext uri="{BB962C8B-B14F-4D97-AF65-F5344CB8AC3E}">
        <p14:creationId xmlns:p14="http://schemas.microsoft.com/office/powerpoint/2010/main" val="20255006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mn-lt"/>
                <a:ea typeface="ＭＳ Ｐゴシック" charset="-128"/>
                <a:cs typeface="ＭＳ Ｐゴシック" charset="-128"/>
              </a:rPr>
              <a:t>Figure 4: </a:t>
            </a:r>
            <a:r>
              <a:rPr lang="en-US" sz="1200" kern="1200" dirty="0">
                <a:solidFill>
                  <a:schemeClr val="tx1"/>
                </a:solidFill>
                <a:effectLst/>
                <a:latin typeface="+mn-lt"/>
                <a:ea typeface="ＭＳ Ｐゴシック" charset="-128"/>
                <a:cs typeface="ＭＳ Ｐゴシック" charset="-128"/>
              </a:rPr>
              <a:t>All-flavor ratio measurement using the ternary PID (this work) on the six-year HESE data sample. The best-fit is marked with ’×’. The solid and dashed lines show the 68% and 95% contours, respectively. Compositions expected at Earth are marked for three different source scenarios. The gray lines show the previously published 68% and 95% contours [13].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98</a:t>
            </a:fld>
            <a:endParaRPr lang="en-US"/>
          </a:p>
        </p:txBody>
      </p:sp>
    </p:spTree>
    <p:extLst>
      <p:ext uri="{BB962C8B-B14F-4D97-AF65-F5344CB8AC3E}">
        <p14:creationId xmlns:p14="http://schemas.microsoft.com/office/powerpoint/2010/main" val="34199032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10.</a:t>
            </a:r>
            <a:r>
              <a:rPr lang="en-US" sz="1200" kern="1200" baseline="0" dirty="0">
                <a:solidFill>
                  <a:schemeClr val="tx1"/>
                </a:solidFill>
                <a:effectLst/>
                <a:latin typeface="+mn-lt"/>
                <a:ea typeface="ＭＳ Ｐゴシック" charset="-128"/>
                <a:cs typeface="ＭＳ Ｐゴシック" charset="-128"/>
              </a:rPr>
              <a:t>  Neutrino flux upper limits and models as a function of </a:t>
            </a:r>
            <a:r>
              <a:rPr lang="en-US" sz="1200" kern="1200" dirty="0">
                <a:solidFill>
                  <a:schemeClr val="tx1"/>
                </a:solidFill>
                <a:effectLst/>
                <a:latin typeface="+mn-lt"/>
                <a:ea typeface="ＭＳ Ｐゴシック" charset="-128"/>
                <a:cs typeface="ＭＳ Ｐゴシック" charset="-128"/>
              </a:rPr>
              <a:t>the primary neutrino energy. The thick red curve is the </a:t>
            </a:r>
            <a:r>
              <a:rPr lang="en-US" sz="1200" kern="1200" dirty="0" err="1">
                <a:solidFill>
                  <a:schemeClr val="tx1"/>
                </a:solidFill>
                <a:effectLst/>
                <a:latin typeface="+mn-lt"/>
                <a:ea typeface="ＭＳ Ｐゴシック" charset="-128"/>
                <a:cs typeface="ＭＳ Ｐゴシック" charset="-128"/>
              </a:rPr>
              <a:t>ντ</a:t>
            </a:r>
            <a:r>
              <a:rPr lang="en-US" sz="1200" kern="1200" dirty="0">
                <a:solidFill>
                  <a:schemeClr val="tx1"/>
                </a:solidFill>
                <a:effectLst/>
                <a:latin typeface="+mn-lt"/>
                <a:ea typeface="ＭＳ Ｐゴシック" charset="-128"/>
                <a:cs typeface="ＭＳ Ｐゴシック" charset="-128"/>
              </a:rPr>
              <a:t> differential upper limit derived from this analysis, including systematic and statistical errors. In computing the differential upper limit, values of the flux limit were calculated for each energy decade with a sliding energy window of 0.1 decade. The thick black error bars depict the all-flavor astrophysical neutrino flux observed by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[2]. The thick dashed line is the differential upper limit derived from a search for extremely high energy events which has found the first two </a:t>
            </a:r>
            <a:r>
              <a:rPr lang="en-US" sz="1200" kern="1200" dirty="0" err="1">
                <a:solidFill>
                  <a:schemeClr val="tx1"/>
                </a:solidFill>
                <a:effectLst/>
                <a:latin typeface="+mn-lt"/>
                <a:ea typeface="ＭＳ Ｐゴシック" charset="-128"/>
                <a:cs typeface="ＭＳ Ｐゴシック" charset="-128"/>
              </a:rPr>
              <a:t>PeV</a:t>
            </a:r>
            <a:r>
              <a:rPr lang="en-US" sz="1200" kern="1200" dirty="0">
                <a:solidFill>
                  <a:schemeClr val="tx1"/>
                </a:solidFill>
                <a:effectLst/>
                <a:latin typeface="+mn-lt"/>
                <a:ea typeface="ＭＳ Ｐゴシック" charset="-128"/>
                <a:cs typeface="ＭＳ Ｐゴシック" charset="-128"/>
              </a:rPr>
              <a:t> cascade events in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[42,47]. The blue dotted line is the Auger differential upper limit from </a:t>
            </a:r>
            <a:r>
              <a:rPr lang="en-US" sz="1200" kern="1200" dirty="0" err="1">
                <a:solidFill>
                  <a:schemeClr val="tx1"/>
                </a:solidFill>
                <a:effectLst/>
                <a:latin typeface="+mn-lt"/>
                <a:ea typeface="ＭＳ Ｐゴシック" charset="-128"/>
                <a:cs typeface="ＭＳ Ｐゴシック" charset="-128"/>
              </a:rPr>
              <a:t>ντ</a:t>
            </a:r>
            <a:r>
              <a:rPr lang="en-US" sz="1200" kern="1200" dirty="0">
                <a:solidFill>
                  <a:schemeClr val="tx1"/>
                </a:solidFill>
                <a:effectLst/>
                <a:latin typeface="+mn-lt"/>
                <a:ea typeface="ＭＳ Ｐゴシック" charset="-128"/>
                <a:cs typeface="ＭＳ Ｐゴシック" charset="-128"/>
              </a:rPr>
              <a:t>-induced air showers [27]. The orange dashed line is the Waxman-</a:t>
            </a:r>
            <a:r>
              <a:rPr lang="en-US" sz="1200" kern="1200" dirty="0" err="1">
                <a:solidFill>
                  <a:schemeClr val="tx1"/>
                </a:solidFill>
                <a:effectLst/>
                <a:latin typeface="+mn-lt"/>
                <a:ea typeface="ＭＳ Ｐゴシック" charset="-128"/>
                <a:cs typeface="ＭＳ Ｐゴシック" charset="-128"/>
              </a:rPr>
              <a:t>Bahcall</a:t>
            </a:r>
            <a:r>
              <a:rPr lang="en-US" sz="1200" kern="1200" dirty="0">
                <a:solidFill>
                  <a:schemeClr val="tx1"/>
                </a:solidFill>
                <a:effectLst/>
                <a:latin typeface="+mn-lt"/>
                <a:ea typeface="ＭＳ Ｐゴシック" charset="-128"/>
                <a:cs typeface="ＭＳ Ｐゴシック" charset="-128"/>
              </a:rPr>
              <a:t> upper bound which uses the UHECR flux to set a bound on astrophysical neutrino production [48]. The dash-dotted line (magenta) represents the prompt neutrino flux predicted from GRBs; prompt in this context means in time with the gamma rays [49]. The dash-dot-dot line (grey) indicates the neutrino flux predicted from the cores of active galaxies [50]. The thin dash- triple-dot line (red) shows the neutrino flux predicted from star</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 galaxies, which are rich in supernovae [</a:t>
            </a:r>
            <a:r>
              <a:rPr lang="en-US" sz="1200" kern="1200">
                <a:solidFill>
                  <a:schemeClr val="tx1"/>
                </a:solidFill>
                <a:effectLst/>
                <a:latin typeface="+mn-lt"/>
                <a:ea typeface="ＭＳ Ｐゴシック" charset="-128"/>
                <a:cs typeface="ＭＳ Ｐゴシック" charset="-128"/>
              </a:rPr>
              <a:t>51].</a:t>
            </a:r>
            <a:endParaRPr lang="en-US" sz="1200" kern="1200" dirty="0">
              <a:solidFill>
                <a:schemeClr val="tx1"/>
              </a:solidFill>
              <a:effectLst/>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99</a:t>
            </a:fld>
            <a:endParaRPr lang="en-US" altLang="en-US"/>
          </a:p>
        </p:txBody>
      </p:sp>
    </p:spTree>
    <p:extLst>
      <p:ext uri="{BB962C8B-B14F-4D97-AF65-F5344CB8AC3E}">
        <p14:creationId xmlns:p14="http://schemas.microsoft.com/office/powerpoint/2010/main" val="4533334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a:t>
            </a:r>
            <a:r>
              <a:rPr lang="en-US" dirty="0"/>
              <a:t>http://</a:t>
            </a:r>
            <a:r>
              <a:rPr lang="en-US" dirty="0" err="1"/>
              <a:t>icecube.wisc.edu</a:t>
            </a:r>
            <a:r>
              <a:rPr lang="en-US" dirty="0"/>
              <a:t>/news/view/346</a:t>
            </a:r>
          </a:p>
          <a:p>
            <a:pPr fontAlgn="b"/>
            <a:endParaRPr lang="en-US" dirty="0">
              <a:effectLst/>
            </a:endParaRPr>
          </a:p>
          <a:p>
            <a:r>
              <a:rPr lang="en-US" dirty="0"/>
              <a:t>We observed a muon event with an energy of multiple </a:t>
            </a:r>
            <a:r>
              <a:rPr lang="en-US" dirty="0" err="1"/>
              <a:t>PeV</a:t>
            </a:r>
            <a:r>
              <a:rPr lang="en-US" dirty="0"/>
              <a:t> originating from a neutrino interaction in the vicinity of the </a:t>
            </a:r>
            <a:r>
              <a:rPr lang="en-US" dirty="0" err="1"/>
              <a:t>IceCube</a:t>
            </a:r>
            <a:r>
              <a:rPr lang="en-US" dirty="0"/>
              <a:t> detector. </a:t>
            </a:r>
            <a:r>
              <a:rPr lang="en-US" dirty="0" err="1"/>
              <a:t>IceCube</a:t>
            </a:r>
            <a:r>
              <a:rPr lang="en-US" dirty="0"/>
              <a:t> is a cubic-kilometer neutrino detector installed in the ice at the geographic South Pole mostly sensitive to neutrinos in the </a:t>
            </a:r>
            <a:r>
              <a:rPr lang="en-US" dirty="0" err="1"/>
              <a:t>TeV-PeV</a:t>
            </a:r>
            <a:r>
              <a:rPr lang="en-US" dirty="0"/>
              <a:t> energy range. The event is the highest-energy event in a search for a diffuse flux of astrophysical muon neutrinos using </a:t>
            </a:r>
            <a:r>
              <a:rPr lang="en-US" dirty="0" err="1"/>
              <a:t>IceCube</a:t>
            </a:r>
            <a:r>
              <a:rPr lang="en-US" dirty="0"/>
              <a:t> data recorded between May 2009 and May 2015. It was detected on June 11th 2014 (56819.20444852863 MJD) and deposited a total energy of 2.6 +/- 0.3 </a:t>
            </a:r>
            <a:r>
              <a:rPr lang="en-US" dirty="0" err="1"/>
              <a:t>PeV</a:t>
            </a:r>
            <a:r>
              <a:rPr lang="en-US" dirty="0"/>
              <a:t> within the instrumented volume of </a:t>
            </a:r>
            <a:r>
              <a:rPr lang="en-US" dirty="0" err="1"/>
              <a:t>IceCube</a:t>
            </a:r>
            <a:r>
              <a:rPr lang="en-US" dirty="0"/>
              <a:t>, which is also a lower bound on the muon and neutrino energy. The reconstructed direction of the event (J2000.0) is R.A.: 110.34 </a:t>
            </a:r>
            <a:r>
              <a:rPr lang="en-US" dirty="0" err="1"/>
              <a:t>deg</a:t>
            </a:r>
            <a:r>
              <a:rPr lang="en-US" dirty="0"/>
              <a:t> and Decl.: 11.48 deg. For simulated events with the same topology, 99% of them are reconstructed better than 1 </a:t>
            </a:r>
            <a:r>
              <a:rPr lang="en-US" dirty="0" err="1"/>
              <a:t>deg</a:t>
            </a:r>
            <a:r>
              <a:rPr lang="en-US" dirty="0"/>
              <a:t> and 50% better than 0.27 deg. The probability of this event being of atmospheric origin is less than 0.01%. The </a:t>
            </a:r>
            <a:r>
              <a:rPr lang="en-US" dirty="0" err="1"/>
              <a:t>IceCube</a:t>
            </a:r>
            <a:r>
              <a:rPr lang="en-US" dirty="0"/>
              <a:t> contact persons for this event are Leif </a:t>
            </a:r>
            <a:r>
              <a:rPr lang="en-US" dirty="0" err="1"/>
              <a:t>Raedel</a:t>
            </a:r>
            <a:r>
              <a:rPr lang="en-US" dirty="0"/>
              <a:t> (RWTH Aachen University, </a:t>
            </a:r>
            <a:r>
              <a:rPr lang="en-US" dirty="0" err="1"/>
              <a:t>raedel@physik.rwth-aachen.de</a:t>
            </a:r>
            <a:r>
              <a:rPr lang="en-US" dirty="0"/>
              <a:t>) and Sebastian </a:t>
            </a:r>
            <a:r>
              <a:rPr lang="en-US" dirty="0" err="1"/>
              <a:t>Schoenen</a:t>
            </a:r>
            <a:r>
              <a:rPr lang="en-US" dirty="0"/>
              <a:t> (RWTH Aachen University, </a:t>
            </a:r>
            <a:r>
              <a:rPr lang="en-US" dirty="0" err="1"/>
              <a:t>schoenen@physik.rwth-aachen.de</a:t>
            </a:r>
            <a:r>
              <a:rPr lang="en-US" dirty="0"/>
              <a:t>) </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102</a:t>
            </a:fld>
            <a:endParaRPr lang="en-US" altLang="en-US"/>
          </a:p>
        </p:txBody>
      </p:sp>
    </p:spTree>
    <p:extLst>
      <p:ext uri="{BB962C8B-B14F-4D97-AF65-F5344CB8AC3E}">
        <p14:creationId xmlns:p14="http://schemas.microsoft.com/office/powerpoint/2010/main" val="14693176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ＭＳ Ｐゴシック" charset="-128"/>
                <a:cs typeface="ＭＳ Ｐゴシック" charset="-128"/>
              </a:rPr>
              <a:t>Figure 3 </a:t>
            </a:r>
            <a:r>
              <a:rPr lang="en-US" sz="1200" kern="1200" dirty="0">
                <a:solidFill>
                  <a:schemeClr val="tx1"/>
                </a:solidFill>
                <a:effectLst/>
                <a:latin typeface="+mn-lt"/>
                <a:ea typeface="ＭＳ Ｐゴシック" charset="-128"/>
                <a:cs typeface="ＭＳ Ｐゴシック" charset="-128"/>
              </a:rPr>
              <a:t>| </a:t>
            </a:r>
            <a:r>
              <a:rPr lang="en-US" sz="1200" b="1" kern="1200" dirty="0">
                <a:solidFill>
                  <a:schemeClr val="tx1"/>
                </a:solidFill>
                <a:effectLst/>
                <a:latin typeface="+mn-lt"/>
                <a:ea typeface="ＭＳ Ｐゴシック" charset="-128"/>
                <a:cs typeface="ＭＳ Ｐゴシック" charset="-128"/>
              </a:rPr>
              <a:t>Cross-section data compared with Monte Carlo model predictions. </a:t>
            </a:r>
            <a:r>
              <a:rPr lang="en-US" sz="1200" kern="1200" dirty="0">
                <a:solidFill>
                  <a:schemeClr val="tx1"/>
                </a:solidFill>
                <a:effectLst/>
                <a:latin typeface="+mn-lt"/>
                <a:ea typeface="ＭＳ Ｐゴシック" charset="-128"/>
                <a:cs typeface="ＭＳ Ｐゴシック" charset="-128"/>
              </a:rPr>
              <a:t>Energy spectrum of the data (black points) and the best-fit results (red curve) with the cross-sections fixed to 0.2 (green) and 3.0 (blue) times that predicted by the standard model for events with zenith angles between 110° and 180°, where absorption is substantial, are shown in the top panel. The bottom panel shows the ratios of the data to the three Monte Carlo predictions. The error bars show the 1</a:t>
            </a:r>
            <a:r>
              <a:rPr lang="en-US" sz="1200" i="1" kern="1200" dirty="0">
                <a:solidFill>
                  <a:schemeClr val="tx1"/>
                </a:solidFill>
                <a:effectLst/>
                <a:latin typeface="+mn-lt"/>
                <a:ea typeface="ＭＳ Ｐゴシック" charset="-128"/>
                <a:cs typeface="ＭＳ Ｐゴシック" charset="-128"/>
              </a:rPr>
              <a:t>σ </a:t>
            </a:r>
            <a:r>
              <a:rPr lang="en-US" sz="1200" kern="1200" dirty="0">
                <a:solidFill>
                  <a:schemeClr val="tx1"/>
                </a:solidFill>
                <a:effectLst/>
                <a:latin typeface="+mn-lt"/>
                <a:ea typeface="ＭＳ Ｐゴシック" charset="-128"/>
                <a:cs typeface="ＭＳ Ｐゴシック" charset="-128"/>
              </a:rPr>
              <a:t>(statistical only) errors.</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104</a:t>
            </a:fld>
            <a:endParaRPr lang="en-US"/>
          </a:p>
        </p:txBody>
      </p:sp>
    </p:spTree>
    <p:extLst>
      <p:ext uri="{BB962C8B-B14F-4D97-AF65-F5344CB8AC3E}">
        <p14:creationId xmlns:p14="http://schemas.microsoft.com/office/powerpoint/2010/main" val="162926706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FIG.4 (color online). The two observed events from (a) August 2011 and (b) January 2012. Each sphere represents a DOM. Colors represent the arrival times of the photons where red indicates early and blue late times. The size of the spheres is a measure for the recorded number of photoelectrons.</a:t>
            </a:r>
          </a:p>
          <a:p>
            <a:endParaRPr lang="en-US" altLang="en-US" dirty="0"/>
          </a:p>
          <a:p>
            <a:r>
              <a:rPr lang="en-US" altLang="en-US" dirty="0"/>
              <a:t>http://</a:t>
            </a:r>
            <a:r>
              <a:rPr lang="en-US" altLang="en-US" dirty="0" err="1"/>
              <a:t>antarcticaneutrinos.blogspot.com</a:t>
            </a:r>
            <a:r>
              <a:rPr lang="en-US" altLang="en-US" dirty="0"/>
              <a:t>/2013/04/</a:t>
            </a:r>
            <a:r>
              <a:rPr lang="en-US" altLang="en-US" dirty="0" err="1"/>
              <a:t>bert</a:t>
            </a:r>
            <a:r>
              <a:rPr lang="en-US" altLang="en-US" dirty="0"/>
              <a:t>-and-</a:t>
            </a:r>
            <a:r>
              <a:rPr lang="en-US" altLang="en-US" dirty="0" err="1"/>
              <a:t>ernie</a:t>
            </a:r>
            <a:r>
              <a:rPr lang="en-US" altLang="en-US" dirty="0"/>
              <a:t>-step-</a:t>
            </a:r>
            <a:r>
              <a:rPr lang="en-US" altLang="en-US" dirty="0" err="1"/>
              <a:t>out.html</a:t>
            </a:r>
            <a:endParaRPr lang="en-US" altLang="en-US" dirty="0"/>
          </a:p>
          <a:p>
            <a:endParaRPr lang="en-US" altLang="en-US" dirty="0"/>
          </a:p>
          <a:p>
            <a:r>
              <a:rPr lang="en-US" altLang="en-US" dirty="0"/>
              <a:t>Bert (left), Ernie (right)</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6CFF51D-5DED-8B4B-BFBF-7DD458E851E6}" type="slidenum">
              <a:rPr lang="en-US" altLang="en-US" sz="1200"/>
              <a:pPr eaLnBrk="1" hangingPunct="1"/>
              <a:t>105</a:t>
            </a:fld>
            <a:endParaRPr lang="en-US" altLang="en-US" sz="1200"/>
          </a:p>
        </p:txBody>
      </p:sp>
    </p:spTree>
    <p:extLst>
      <p:ext uri="{BB962C8B-B14F-4D97-AF65-F5344CB8AC3E}">
        <p14:creationId xmlns:p14="http://schemas.microsoft.com/office/powerpoint/2010/main" val="14720584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dirty="0"/>
              <a:t>Science paper: 687 citations according</a:t>
            </a:r>
            <a:r>
              <a:rPr lang="en-US" baseline="0" dirty="0"/>
              <a:t> to </a:t>
            </a:r>
            <a:r>
              <a:rPr lang="en-US" dirty="0"/>
              <a:t>Google Scholar May 25 2017</a:t>
            </a:r>
          </a:p>
          <a:p>
            <a:endParaRPr lang="en-US" dirty="0"/>
          </a:p>
          <a:p>
            <a:r>
              <a:rPr lang="en-US" dirty="0"/>
              <a:t>13.5 events per year</a:t>
            </a:r>
          </a:p>
          <a:p>
            <a:endParaRPr lang="en-US" dirty="0"/>
          </a:p>
          <a:p>
            <a:r>
              <a:rPr lang="en-US" dirty="0"/>
              <a:t>How</a:t>
            </a:r>
            <a:r>
              <a:rPr lang="en-US" baseline="0" dirty="0"/>
              <a:t> many of 54 are background?</a:t>
            </a:r>
          </a:p>
          <a:p>
            <a:r>
              <a:rPr lang="en-US" baseline="0" dirty="0" err="1"/>
              <a:t>Atm</a:t>
            </a:r>
            <a:r>
              <a:rPr lang="en-US" baseline="0" dirty="0"/>
              <a:t> muon: 12.6 ± 5.1</a:t>
            </a:r>
          </a:p>
          <a:p>
            <a:r>
              <a:rPr lang="en-US" dirty="0" err="1"/>
              <a:t>Atm</a:t>
            </a:r>
            <a:r>
              <a:rPr lang="en-US" dirty="0"/>
              <a:t> neutrinos: 9.0 +8.0 -2.2</a:t>
            </a:r>
          </a:p>
          <a:p>
            <a:r>
              <a:rPr lang="en-US" dirty="0"/>
              <a:t>So ~40% are background</a:t>
            </a:r>
          </a:p>
          <a:p>
            <a:endParaRPr lang="en-US" dirty="0"/>
          </a:p>
          <a:p>
            <a:r>
              <a:rPr lang="en-US" dirty="0"/>
              <a:t>Back</a:t>
            </a:r>
            <a:r>
              <a:rPr lang="en-US" baseline="0" dirty="0"/>
              <a:t> of envelope significance: 54 on 21.6±9.5, so (54-21.6)/9.5 = 3.4 but this does not energy and direction distributions</a:t>
            </a:r>
          </a:p>
          <a:p>
            <a:endParaRPr lang="en-US" baseline="0" dirty="0"/>
          </a:p>
          <a:p>
            <a:r>
              <a:rPr lang="en-US" baseline="0" dirty="0"/>
              <a:t>Events 1-28 (years 1-2):</a:t>
            </a:r>
          </a:p>
          <a:p>
            <a:r>
              <a:rPr lang="en-US" baseline="0" dirty="0"/>
              <a:t>7 tracks</a:t>
            </a:r>
          </a:p>
          <a:p>
            <a:r>
              <a:rPr lang="en-US" baseline="0" dirty="0"/>
              <a:t>21 showers</a:t>
            </a:r>
          </a:p>
          <a:p>
            <a:endParaRPr lang="en-US" baseline="0" dirty="0"/>
          </a:p>
          <a:p>
            <a:r>
              <a:rPr lang="en-US" baseline="0" dirty="0"/>
              <a:t>Events 29-37 (year 3):</a:t>
            </a:r>
          </a:p>
          <a:p>
            <a:r>
              <a:rPr lang="en-US" baseline="0" dirty="0"/>
              <a:t>1 track</a:t>
            </a:r>
          </a:p>
          <a:p>
            <a:r>
              <a:rPr lang="en-US" baseline="0" dirty="0"/>
              <a:t>7 showers</a:t>
            </a:r>
          </a:p>
          <a:p>
            <a:r>
              <a:rPr lang="en-US" baseline="0" dirty="0"/>
              <a:t>1 coincident (background)</a:t>
            </a:r>
          </a:p>
          <a:p>
            <a:endParaRPr lang="en-US" baseline="0" dirty="0"/>
          </a:p>
          <a:p>
            <a:r>
              <a:rPr lang="en-US" dirty="0"/>
              <a:t>Events 38-54</a:t>
            </a:r>
            <a:r>
              <a:rPr lang="en-US" baseline="0" dirty="0"/>
              <a:t> (year 4):</a:t>
            </a:r>
            <a:endParaRPr lang="en-US" dirty="0"/>
          </a:p>
          <a:p>
            <a:r>
              <a:rPr lang="en-US" dirty="0"/>
              <a:t>6 tracks</a:t>
            </a:r>
          </a:p>
          <a:p>
            <a:r>
              <a:rPr lang="en-US" dirty="0"/>
              <a:t>11</a:t>
            </a:r>
            <a:r>
              <a:rPr lang="en-US" baseline="0" dirty="0"/>
              <a:t> showers</a:t>
            </a:r>
          </a:p>
          <a:p>
            <a:endParaRPr lang="en-US" baseline="0" dirty="0"/>
          </a:p>
          <a:p>
            <a:r>
              <a:rPr lang="en-US" baseline="0" dirty="0"/>
              <a:t>Total:</a:t>
            </a:r>
          </a:p>
          <a:p>
            <a:r>
              <a:rPr lang="en-US" baseline="0" dirty="0"/>
              <a:t>14 tracks</a:t>
            </a:r>
          </a:p>
          <a:p>
            <a:r>
              <a:rPr lang="en-US" baseline="0" dirty="0"/>
              <a:t>39 showers</a:t>
            </a:r>
          </a:p>
          <a:p>
            <a:r>
              <a:rPr lang="en-US" baseline="0" dirty="0"/>
              <a:t>1 coincident (background)</a:t>
            </a:r>
          </a:p>
          <a:p>
            <a:r>
              <a:rPr lang="en-US" baseline="0" dirty="0"/>
              <a:t>54 total</a:t>
            </a:r>
          </a:p>
          <a:p>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106</a:t>
            </a:fld>
            <a:endParaRPr lang="en-US"/>
          </a:p>
        </p:txBody>
      </p:sp>
    </p:spTree>
    <p:extLst>
      <p:ext uri="{BB962C8B-B14F-4D97-AF65-F5344CB8AC3E}">
        <p14:creationId xmlns:p14="http://schemas.microsoft.com/office/powerpoint/2010/main" val="91115372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Figure caption: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FIG. 9. The results of the likelihood scan performed in the analysis. The solid lines in the larger panel show the exclusion limits set in this study at 90% (dark blue) and 99% C.L. (light blue) assuming the normal neutrino (NO) mass ordering and using critical values from χ2 with 2 </a:t>
            </a:r>
            <a:r>
              <a:rPr lang="en-US" sz="1200" kern="1200" dirty="0" err="1">
                <a:solidFill>
                  <a:schemeClr val="tx1"/>
                </a:solidFill>
                <a:effectLst/>
                <a:latin typeface="+mn-lt"/>
                <a:ea typeface="ＭＳ Ｐゴシック" charset="-128"/>
                <a:cs typeface="ＭＳ Ｐゴシック" charset="-128"/>
              </a:rPr>
              <a:t>d.o.f</a:t>
            </a:r>
            <a:r>
              <a:rPr lang="en-US" sz="1200" kern="1200" dirty="0">
                <a:solidFill>
                  <a:schemeClr val="tx1"/>
                </a:solidFill>
                <a:effectLst/>
                <a:latin typeface="+mn-lt"/>
                <a:ea typeface="ＭＳ Ｐゴシック" charset="-128"/>
                <a:cs typeface="ＭＳ Ｐゴシック" charset="-128"/>
              </a:rPr>
              <a:t>. The dark (light) red dash-dotted lines represent the 90% (99%) C.L. exclusions assuming an inverted mass ordering (IO). The dashed lines show the exclusion from the Super-</a:t>
            </a:r>
            <a:r>
              <a:rPr lang="en-US" sz="1200" kern="1200" dirty="0" err="1">
                <a:solidFill>
                  <a:schemeClr val="tx1"/>
                </a:solidFill>
                <a:effectLst/>
                <a:latin typeface="+mn-lt"/>
                <a:ea typeface="ＭＳ Ｐゴシック" charset="-128"/>
                <a:cs typeface="ＭＳ Ｐゴシック" charset="-128"/>
              </a:rPr>
              <a:t>Kamiokande</a:t>
            </a:r>
            <a:r>
              <a:rPr lang="en-US" sz="1200" kern="1200" dirty="0">
                <a:solidFill>
                  <a:schemeClr val="tx1"/>
                </a:solidFill>
                <a:effectLst/>
                <a:latin typeface="+mn-lt"/>
                <a:ea typeface="ＭＳ Ｐゴシック" charset="-128"/>
                <a:cs typeface="ＭＳ Ｐゴシック" charset="-128"/>
              </a:rPr>
              <a:t> experiment [66]. The top and right panels show the projection of the likelihood on the mixing matrix elements jUμ4j2 and jUτ4j2, respectively. </a:t>
            </a:r>
            <a:endParaRPr lang="en-US" dirty="0"/>
          </a:p>
          <a:p>
            <a:endParaRPr lang="en-US" dirty="0"/>
          </a:p>
          <a:p>
            <a:r>
              <a:rPr lang="en-US" dirty="0"/>
              <a:t>Abstract: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charset="-128"/>
                <a:cs typeface="ＭＳ Ｐゴシック" charset="-128"/>
              </a:rPr>
              <a:t>We present a search for a light sterile neutrino using three years of atmospheric neutrino data from the </a:t>
            </a:r>
            <a:r>
              <a:rPr lang="en-US" sz="1200" kern="1200" dirty="0" err="1">
                <a:solidFill>
                  <a:schemeClr val="tx1"/>
                </a:solidFill>
                <a:effectLst/>
                <a:latin typeface="+mn-lt"/>
                <a:ea typeface="ＭＳ Ｐゴシック" charset="-128"/>
                <a:cs typeface="ＭＳ Ｐゴシック" charset="-128"/>
              </a:rPr>
              <a:t>DeepCore</a:t>
            </a:r>
            <a:r>
              <a:rPr lang="en-US" sz="1200" kern="1200" dirty="0">
                <a:solidFill>
                  <a:schemeClr val="tx1"/>
                </a:solidFill>
                <a:effectLst/>
                <a:latin typeface="+mn-lt"/>
                <a:ea typeface="ＭＳ Ｐゴシック" charset="-128"/>
                <a:cs typeface="ＭＳ Ｐゴシック" charset="-128"/>
              </a:rPr>
              <a:t> detector in the energy range of approximately 10–60 GeV. </a:t>
            </a:r>
            <a:r>
              <a:rPr lang="en-US" sz="1200" kern="1200" dirty="0" err="1">
                <a:solidFill>
                  <a:schemeClr val="tx1"/>
                </a:solidFill>
                <a:effectLst/>
                <a:latin typeface="+mn-lt"/>
                <a:ea typeface="ＭＳ Ｐゴシック" charset="-128"/>
                <a:cs typeface="ＭＳ Ｐゴシック" charset="-128"/>
              </a:rPr>
              <a:t>DeepCore</a:t>
            </a:r>
            <a:r>
              <a:rPr lang="en-US" sz="1200" kern="1200" dirty="0">
                <a:solidFill>
                  <a:schemeClr val="tx1"/>
                </a:solidFill>
                <a:effectLst/>
                <a:latin typeface="+mn-lt"/>
                <a:ea typeface="ＭＳ Ｐゴシック" charset="-128"/>
                <a:cs typeface="ＭＳ Ｐゴシック" charset="-128"/>
              </a:rPr>
              <a:t> is the low-energy subarray of the </a:t>
            </a:r>
            <a:r>
              <a:rPr lang="en-US" sz="1200" kern="1200" dirty="0" err="1">
                <a:solidFill>
                  <a:schemeClr val="tx1"/>
                </a:solidFill>
                <a:effectLst/>
                <a:latin typeface="+mn-lt"/>
                <a:ea typeface="ＭＳ Ｐゴシック" charset="-128"/>
                <a:cs typeface="ＭＳ Ｐゴシック" charset="-128"/>
              </a:rPr>
              <a:t>IceCube</a:t>
            </a:r>
            <a:r>
              <a:rPr lang="en-US" sz="1200" kern="1200" dirty="0">
                <a:solidFill>
                  <a:schemeClr val="tx1"/>
                </a:solidFill>
                <a:effectLst/>
                <a:latin typeface="+mn-lt"/>
                <a:ea typeface="ＭＳ Ｐゴシック" charset="-128"/>
                <a:cs typeface="ＭＳ Ｐゴシック" charset="-128"/>
              </a:rPr>
              <a:t> Neutrino Observatory. The standard three-neutrino paradigm can be probed by adding an additional light (Δm241 ∼ 1 eV2) sterile neutrino. Sterile neutrinos do not interact through the standard weak interaction and, therefore, cannot be directly detected. However, their mixing with the three active neutrino states leaves an imprint on the standard atmospheric neutrino oscillations for energies below 100 GeV. A search for such mixing via muon neutrino disappearance is presented here. The data are found to be consistent with the standard three-neutrino hypothesis. Therefore, we derive limits on the mixing matrix elements at the level of jUμ4j2 &lt; 0.11 and jUτ4j2 &lt; 0.15 (90% C.L.) for the sterile neutrino mass splitting Δm241 1⁄4 1.0 eV2.</a:t>
            </a:r>
            <a:endParaRPr lang="en-US" dirty="0"/>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108</a:t>
            </a:fld>
            <a:endParaRPr lang="en-US"/>
          </a:p>
        </p:txBody>
      </p:sp>
    </p:spTree>
    <p:extLst>
      <p:ext uri="{BB962C8B-B14F-4D97-AF65-F5344CB8AC3E}">
        <p14:creationId xmlns:p14="http://schemas.microsoft.com/office/powerpoint/2010/main" val="4605230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13243073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from </a:t>
            </a:r>
            <a:r>
              <a:rPr lang="en-US" dirty="0"/>
              <a:t>http://</a:t>
            </a:r>
            <a:r>
              <a:rPr lang="en-US" dirty="0" err="1"/>
              <a:t>icecube.wisc.edu</a:t>
            </a:r>
            <a:r>
              <a:rPr lang="en-US" dirty="0"/>
              <a:t>/news/view/346</a:t>
            </a:r>
          </a:p>
          <a:p>
            <a:pPr fontAlgn="b"/>
            <a:endParaRPr lang="en-US" dirty="0">
              <a:effectLst/>
            </a:endParaRPr>
          </a:p>
          <a:p>
            <a:r>
              <a:rPr lang="en-US" dirty="0"/>
              <a:t>We observed a muon event with an energy of multiple </a:t>
            </a:r>
            <a:r>
              <a:rPr lang="en-US" dirty="0" err="1"/>
              <a:t>PeV</a:t>
            </a:r>
            <a:r>
              <a:rPr lang="en-US" dirty="0"/>
              <a:t> originating from a neutrino interaction in the vicinity of the </a:t>
            </a:r>
            <a:r>
              <a:rPr lang="en-US" dirty="0" err="1"/>
              <a:t>IceCube</a:t>
            </a:r>
            <a:r>
              <a:rPr lang="en-US" dirty="0"/>
              <a:t> detector. </a:t>
            </a:r>
            <a:r>
              <a:rPr lang="en-US" dirty="0" err="1"/>
              <a:t>IceCube</a:t>
            </a:r>
            <a:r>
              <a:rPr lang="en-US" dirty="0"/>
              <a:t> is a cubic-kilometer neutrino detector installed in the ice at the geographic South Pole mostly sensitive to neutrinos in the </a:t>
            </a:r>
            <a:r>
              <a:rPr lang="en-US" dirty="0" err="1"/>
              <a:t>TeV-PeV</a:t>
            </a:r>
            <a:r>
              <a:rPr lang="en-US" dirty="0"/>
              <a:t> energy range. The event is the highest-energy event in a search for a diffuse flux of astrophysical muon neutrinos using </a:t>
            </a:r>
            <a:r>
              <a:rPr lang="en-US" dirty="0" err="1"/>
              <a:t>IceCube</a:t>
            </a:r>
            <a:r>
              <a:rPr lang="en-US" dirty="0"/>
              <a:t> data recorded between May 2009 and May 2015. It was detected on June 11th 2014 (56819.20444852863 MJD) and deposited a total energy of 2.6 +/- 0.3 </a:t>
            </a:r>
            <a:r>
              <a:rPr lang="en-US" dirty="0" err="1"/>
              <a:t>PeV</a:t>
            </a:r>
            <a:r>
              <a:rPr lang="en-US" dirty="0"/>
              <a:t> within the instrumented volume of </a:t>
            </a:r>
            <a:r>
              <a:rPr lang="en-US" dirty="0" err="1"/>
              <a:t>IceCube</a:t>
            </a:r>
            <a:r>
              <a:rPr lang="en-US" dirty="0"/>
              <a:t>, which is also a lower bound on the muon and neutrino energy. The reconstructed direction of the event (J2000.0) is R.A.: 110.34 </a:t>
            </a:r>
            <a:r>
              <a:rPr lang="en-US" dirty="0" err="1"/>
              <a:t>deg</a:t>
            </a:r>
            <a:r>
              <a:rPr lang="en-US" dirty="0"/>
              <a:t> and Decl.: 11.48 deg. For simulated events with the same topology, 99% of them are reconstructed better than 1 </a:t>
            </a:r>
            <a:r>
              <a:rPr lang="en-US" dirty="0" err="1"/>
              <a:t>deg</a:t>
            </a:r>
            <a:r>
              <a:rPr lang="en-US" dirty="0"/>
              <a:t> and 50% better than 0.27 deg. The probability of this event being of atmospheric origin is less than 0.01%. The </a:t>
            </a:r>
            <a:r>
              <a:rPr lang="en-US" dirty="0" err="1"/>
              <a:t>IceCube</a:t>
            </a:r>
            <a:r>
              <a:rPr lang="en-US" dirty="0"/>
              <a:t> contact persons for this event are Leif </a:t>
            </a:r>
            <a:r>
              <a:rPr lang="en-US" dirty="0" err="1"/>
              <a:t>Raedel</a:t>
            </a:r>
            <a:r>
              <a:rPr lang="en-US" dirty="0"/>
              <a:t> (RWTH Aachen University, </a:t>
            </a:r>
            <a:r>
              <a:rPr lang="en-US" dirty="0" err="1"/>
              <a:t>raedel@physik.rwth-aachen.de</a:t>
            </a:r>
            <a:r>
              <a:rPr lang="en-US" dirty="0"/>
              <a:t>) and Sebastian </a:t>
            </a:r>
            <a:r>
              <a:rPr lang="en-US" dirty="0" err="1"/>
              <a:t>Schoenen</a:t>
            </a:r>
            <a:r>
              <a:rPr lang="en-US" dirty="0"/>
              <a:t> (RWTH Aachen University, </a:t>
            </a:r>
            <a:r>
              <a:rPr lang="en-US" dirty="0" err="1"/>
              <a:t>schoenen@physik.rwth-aachen.de</a:t>
            </a:r>
            <a:r>
              <a:rPr lang="en-US" dirty="0"/>
              <a:t>) </a:t>
            </a:r>
          </a:p>
          <a:p>
            <a:endParaRPr lang="en-US" dirty="0"/>
          </a:p>
        </p:txBody>
      </p:sp>
      <p:sp>
        <p:nvSpPr>
          <p:cNvPr id="4" name="Slide Number Placeholder 3"/>
          <p:cNvSpPr>
            <a:spLocks noGrp="1"/>
          </p:cNvSpPr>
          <p:nvPr>
            <p:ph type="sldNum" sz="quarter" idx="10"/>
          </p:nvPr>
        </p:nvSpPr>
        <p:spPr/>
        <p:txBody>
          <a:bodyPr/>
          <a:lstStyle/>
          <a:p>
            <a:fld id="{4B403D69-9F81-894B-ABD8-EBA22385F01E}" type="slidenum">
              <a:rPr lang="en-US" altLang="en-US" smtClean="0"/>
              <a:pPr/>
              <a:t>111</a:t>
            </a:fld>
            <a:endParaRPr lang="en-US" altLang="en-US"/>
          </a:p>
        </p:txBody>
      </p:sp>
    </p:spTree>
    <p:extLst>
      <p:ext uri="{BB962C8B-B14F-4D97-AF65-F5344CB8AC3E}">
        <p14:creationId xmlns:p14="http://schemas.microsoft.com/office/powerpoint/2010/main" val="1204959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Tau decay length vs. energy</a:t>
            </a:r>
          </a:p>
          <a:p>
            <a:endParaRPr lang="en-US" dirty="0"/>
          </a:p>
          <a:p>
            <a:r>
              <a:rPr lang="en-US" dirty="0"/>
              <a:t>Muon is IC 40 data</a:t>
            </a:r>
          </a:p>
        </p:txBody>
      </p:sp>
      <p:sp>
        <p:nvSpPr>
          <p:cNvPr id="4" name="Slide Number Placeholder 3"/>
          <p:cNvSpPr>
            <a:spLocks noGrp="1"/>
          </p:cNvSpPr>
          <p:nvPr>
            <p:ph type="sldNum" sz="quarter" idx="10"/>
          </p:nvPr>
        </p:nvSpPr>
        <p:spPr/>
        <p:txBody>
          <a:bodyPr/>
          <a:lstStyle/>
          <a:p>
            <a:pPr>
              <a:defRPr/>
            </a:pPr>
            <a:fld id="{C42B729C-E057-6B48-8C18-E4752CC8D797}" type="slidenum">
              <a:rPr lang="en-US" smtClean="0"/>
              <a:pPr>
                <a:defRPr/>
              </a:pPr>
              <a:t>8</a:t>
            </a:fld>
            <a:endParaRPr lang="en-US"/>
          </a:p>
        </p:txBody>
      </p:sp>
    </p:spTree>
    <p:extLst>
      <p:ext uri="{BB962C8B-B14F-4D97-AF65-F5344CB8AC3E}">
        <p14:creationId xmlns:p14="http://schemas.microsoft.com/office/powerpoint/2010/main" val="4330376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7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FIG.4 (color online). The two observed events from (a) August 2011 and (b) January 2012. Each sphere represents a DOM. Colors represent the arrival times of the photons where red indicates early and blue late times. The size of the spheres is a measure for the recorded number of photoelectrons.</a:t>
            </a:r>
          </a:p>
          <a:p>
            <a:endParaRPr lang="en-US" altLang="en-US" dirty="0"/>
          </a:p>
          <a:p>
            <a:r>
              <a:rPr lang="en-US" altLang="en-US" dirty="0"/>
              <a:t>http://</a:t>
            </a:r>
            <a:r>
              <a:rPr lang="en-US" altLang="en-US" dirty="0" err="1"/>
              <a:t>antarcticaneutrinos.blogspot.com</a:t>
            </a:r>
            <a:r>
              <a:rPr lang="en-US" altLang="en-US" dirty="0"/>
              <a:t>/2013/04/</a:t>
            </a:r>
            <a:r>
              <a:rPr lang="en-US" altLang="en-US" dirty="0" err="1"/>
              <a:t>bert</a:t>
            </a:r>
            <a:r>
              <a:rPr lang="en-US" altLang="en-US" dirty="0"/>
              <a:t>-and-</a:t>
            </a:r>
            <a:r>
              <a:rPr lang="en-US" altLang="en-US" dirty="0" err="1"/>
              <a:t>ernie</a:t>
            </a:r>
            <a:r>
              <a:rPr lang="en-US" altLang="en-US" dirty="0"/>
              <a:t>-step-</a:t>
            </a:r>
            <a:r>
              <a:rPr lang="en-US" altLang="en-US" dirty="0" err="1"/>
              <a:t>out.html</a:t>
            </a:r>
            <a:endParaRPr lang="en-US" altLang="en-US" dirty="0"/>
          </a:p>
          <a:p>
            <a:endParaRPr lang="en-US" altLang="en-US" dirty="0"/>
          </a:p>
          <a:p>
            <a:r>
              <a:rPr lang="en-US" altLang="en-US" dirty="0"/>
              <a:t>Bert (left), Ernie (right)</a:t>
            </a:r>
          </a:p>
        </p:txBody>
      </p:sp>
      <p:sp>
        <p:nvSpPr>
          <p:cNvPr id="337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fld id="{96CFF51D-5DED-8B4B-BFBF-7DD458E851E6}" type="slidenum">
              <a:rPr lang="en-US" altLang="en-US" sz="1200"/>
              <a:pPr eaLnBrk="1" hangingPunct="1"/>
              <a:t>9</a:t>
            </a:fld>
            <a:endParaRPr lang="en-US" altLang="en-US" sz="1200"/>
          </a:p>
        </p:txBody>
      </p:sp>
    </p:spTree>
    <p:extLst>
      <p:ext uri="{BB962C8B-B14F-4D97-AF65-F5344CB8AC3E}">
        <p14:creationId xmlns:p14="http://schemas.microsoft.com/office/powerpoint/2010/main" val="934022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Neutrinos from blazars: observations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273953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Neutrinos from blazars: observations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8823319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Neutrinos from blazars: observations</a:t>
            </a:r>
            <a:endParaRPr lang="en-US" dirty="0"/>
          </a:p>
        </p:txBody>
      </p:sp>
      <p:sp>
        <p:nvSpPr>
          <p:cNvPr id="7"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1388523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Neutrinos from blazars: observations</a:t>
            </a:r>
            <a:endParaRPr lang="en-US" dirty="0"/>
          </a:p>
        </p:txBody>
      </p:sp>
      <p:sp>
        <p:nvSpPr>
          <p:cNvPr id="6"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2691368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 1 column">
    <p:bg>
      <p:bgRef idx="1001">
        <a:schemeClr val="bg1"/>
      </p:bgRef>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18872" y="121920"/>
            <a:ext cx="8910046" cy="853440"/>
          </a:xfrm>
          <a:prstGeom prst="rect">
            <a:avLst/>
          </a:prstGeom>
        </p:spPr>
        <p:txBody>
          <a:bodyPr lIns="91425" tIns="91425" rIns="91425" bIns="91425" anchor="t" anchorCtr="0"/>
          <a:lstStyle>
            <a:lvl1pPr lvl="0">
              <a:spcBef>
                <a:spcPts val="0"/>
              </a:spcBef>
              <a:defRPr sz="3600" baseline="0">
                <a:solidFill>
                  <a:sysClr val="windowText" lastClr="000000"/>
                </a:solidFill>
                <a:latin typeface="Calibri" charset="0"/>
                <a:ea typeface="Calibri" charset="0"/>
                <a:cs typeface="Calibri" charset="0"/>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dirty="0"/>
          </a:p>
        </p:txBody>
      </p:sp>
      <p:sp>
        <p:nvSpPr>
          <p:cNvPr id="6" name="Content Placeholder 5"/>
          <p:cNvSpPr>
            <a:spLocks noGrp="1"/>
          </p:cNvSpPr>
          <p:nvPr>
            <p:ph sz="quarter" idx="13"/>
          </p:nvPr>
        </p:nvSpPr>
        <p:spPr>
          <a:xfrm>
            <a:off x="118872" y="1085855"/>
            <a:ext cx="8915400" cy="5181600"/>
          </a:xfrm>
          <a:prstGeom prst="rect">
            <a:avLst/>
          </a:prstGeom>
        </p:spPr>
        <p:txBody>
          <a:bodyPr/>
          <a:lstStyle>
            <a:lvl1pPr>
              <a:buClr>
                <a:schemeClr val="tx1"/>
              </a:buClr>
              <a:defRPr sz="2880" baseline="0">
                <a:solidFill>
                  <a:sysClr val="windowText" lastClr="000000"/>
                </a:solidFill>
                <a:latin typeface="Calibri" charset="0"/>
                <a:ea typeface="Calibri" charset="0"/>
                <a:cs typeface="Calibri" charset="0"/>
              </a:defRPr>
            </a:lvl1pPr>
            <a:lvl2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2pPr>
            <a:lvl3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3pPr>
            <a:lvl4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4pPr>
            <a:lvl5pPr marL="383615" indent="-191808">
              <a:buClr>
                <a:schemeClr val="tx1"/>
              </a:buClr>
              <a:buFont typeface="Arial" charset="0"/>
              <a:buChar char="•"/>
              <a:tabLst/>
              <a:defRPr sz="2400" baseline="0">
                <a:solidFill>
                  <a:sysClr val="windowText" lastClr="000000"/>
                </a:solidFill>
                <a:latin typeface="Calibri" charset="0"/>
                <a:ea typeface="Calibri" charset="0"/>
                <a:cs typeface="Calibri"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Neutrinos from blazars: observations</a:t>
            </a:r>
            <a:endParaRPr lang="en-US" dirty="0"/>
          </a:p>
        </p:txBody>
      </p:sp>
      <p:sp>
        <p:nvSpPr>
          <p:cNvPr id="8"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extLst>
      <p:ext uri="{BB962C8B-B14F-4D97-AF65-F5344CB8AC3E}">
        <p14:creationId xmlns:p14="http://schemas.microsoft.com/office/powerpoint/2010/main" val="766914824"/>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0" y="6553200"/>
            <a:ext cx="9144000" cy="304800"/>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r>
              <a:rPr lang="en-US"/>
              <a:t>Justin Vandenbroucke                                     Neutrinos from blazars: observations</a:t>
            </a:r>
            <a:endParaRPr lang="en-US" dirty="0"/>
          </a:p>
        </p:txBody>
      </p:sp>
      <p:sp>
        <p:nvSpPr>
          <p:cNvPr id="9" name="Slide Number Placeholder 5"/>
          <p:cNvSpPr>
            <a:spLocks noGrp="1"/>
          </p:cNvSpPr>
          <p:nvPr>
            <p:ph type="sldNum" sz="quarter" idx="4"/>
          </p:nvPr>
        </p:nvSpPr>
        <p:spPr>
          <a:xfrm>
            <a:off x="8686800" y="6553200"/>
            <a:ext cx="461962" cy="295275"/>
          </a:xfrm>
          <a:prstGeom prst="rect">
            <a:avLst/>
          </a:prstGeom>
        </p:spPr>
        <p:txBody>
          <a:bodyPr/>
          <a:lstStyle>
            <a:lvl1pPr>
              <a:defRPr sz="1600">
                <a:solidFill>
                  <a:schemeClr val="tx1">
                    <a:lumMod val="50000"/>
                    <a:lumOff val="50000"/>
                  </a:schemeClr>
                </a:solidFill>
                <a:latin typeface="Calibri" charset="0"/>
                <a:ea typeface="Calibri" charset="0"/>
                <a:cs typeface="Calibri" charset="0"/>
              </a:defRPr>
            </a:lvl1pPr>
          </a:lstStyle>
          <a:p>
            <a:pPr>
              <a:defRPr/>
            </a:pPr>
            <a:fld id="{FE987253-B894-114D-BDC2-8F3A1EBD88E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5343" r:id="rId1"/>
    <p:sldLayoutId id="2147485344" r:id="rId2"/>
    <p:sldLayoutId id="2147485348" r:id="rId3"/>
    <p:sldLayoutId id="2147485349" r:id="rId4"/>
    <p:sldLayoutId id="2147485350" r:id="rId5"/>
  </p:sldLayoutIdLst>
  <p:hf hdr="0" dt="0"/>
  <p:txStyles>
    <p:titleStyle>
      <a:lvl1pPr algn="ctr" defTabSz="457200" rtl="0" eaLnBrk="0" fontAlgn="base" hangingPunct="0">
        <a:spcBef>
          <a:spcPct val="0"/>
        </a:spcBef>
        <a:spcAft>
          <a:spcPct val="0"/>
        </a:spcAft>
        <a:defRPr sz="28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28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1.emf"/><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0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26.em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11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gcn.gsfc.nasa.gov/gcn3/25225.gcn3"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www.astronomerstelegram.org/?read=12967"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arxiv.org/abs/1908.0845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arxiv.org/abs/1908.08458"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arxiv.org/abs/1908.05993"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g"/></Relationships>
</file>

<file path=ppt/slides/_rels/slide3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hyperlink" Target="https://arxiv.org/abs/1908.08458"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1.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arxiv.org/abs/1811.06356"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arxiv.org/abs/1908.05993"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6.emf"/><Relationship Id="rId5" Type="http://schemas.openxmlformats.org/officeDocument/2006/relationships/image" Target="../media/image65.jpeg"/><Relationship Id="rId4" Type="http://schemas.openxmlformats.org/officeDocument/2006/relationships/image" Target="../media/image64.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74.jpg"/><Relationship Id="rId13" Type="http://schemas.openxmlformats.org/officeDocument/2006/relationships/image" Target="../media/image79.jpg"/><Relationship Id="rId18" Type="http://schemas.openxmlformats.org/officeDocument/2006/relationships/image" Target="../media/image84.jpeg"/><Relationship Id="rId3" Type="http://schemas.openxmlformats.org/officeDocument/2006/relationships/image" Target="../media/image69.gif"/><Relationship Id="rId21" Type="http://schemas.openxmlformats.org/officeDocument/2006/relationships/image" Target="../media/image87.jpg"/><Relationship Id="rId7" Type="http://schemas.openxmlformats.org/officeDocument/2006/relationships/image" Target="../media/image73.png"/><Relationship Id="rId12" Type="http://schemas.openxmlformats.org/officeDocument/2006/relationships/image" Target="../media/image78.jpg"/><Relationship Id="rId17" Type="http://schemas.openxmlformats.org/officeDocument/2006/relationships/image" Target="../media/image83.jpg"/><Relationship Id="rId25" Type="http://schemas.openxmlformats.org/officeDocument/2006/relationships/image" Target="../media/image91.jpg"/><Relationship Id="rId2" Type="http://schemas.openxmlformats.org/officeDocument/2006/relationships/image" Target="../media/image68.jpg"/><Relationship Id="rId16" Type="http://schemas.openxmlformats.org/officeDocument/2006/relationships/image" Target="../media/image82.jpg"/><Relationship Id="rId20" Type="http://schemas.openxmlformats.org/officeDocument/2006/relationships/image" Target="../media/image86.JPG"/><Relationship Id="rId1" Type="http://schemas.openxmlformats.org/officeDocument/2006/relationships/slideLayout" Target="../slideLayouts/slideLayout2.xml"/><Relationship Id="rId6" Type="http://schemas.openxmlformats.org/officeDocument/2006/relationships/image" Target="../media/image72.jpg"/><Relationship Id="rId11" Type="http://schemas.openxmlformats.org/officeDocument/2006/relationships/image" Target="../media/image77.jpg"/><Relationship Id="rId24" Type="http://schemas.openxmlformats.org/officeDocument/2006/relationships/image" Target="../media/image90.jpeg"/><Relationship Id="rId5" Type="http://schemas.openxmlformats.org/officeDocument/2006/relationships/image" Target="../media/image71.png"/><Relationship Id="rId15" Type="http://schemas.openxmlformats.org/officeDocument/2006/relationships/image" Target="../media/image81.jpg"/><Relationship Id="rId23" Type="http://schemas.openxmlformats.org/officeDocument/2006/relationships/image" Target="../media/image89.png"/><Relationship Id="rId10" Type="http://schemas.openxmlformats.org/officeDocument/2006/relationships/image" Target="../media/image76.png"/><Relationship Id="rId19" Type="http://schemas.openxmlformats.org/officeDocument/2006/relationships/image" Target="../media/image85.jpeg"/><Relationship Id="rId4" Type="http://schemas.openxmlformats.org/officeDocument/2006/relationships/image" Target="../media/image70.jpg"/><Relationship Id="rId9" Type="http://schemas.openxmlformats.org/officeDocument/2006/relationships/image" Target="../media/image75.png"/><Relationship Id="rId14" Type="http://schemas.openxmlformats.org/officeDocument/2006/relationships/image" Target="../media/image80.jpg"/><Relationship Id="rId22" Type="http://schemas.openxmlformats.org/officeDocument/2006/relationships/image" Target="../media/image88.jpg"/></Relationships>
</file>

<file path=ppt/slides/_rels/slide6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4.png"/><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170.png"/></Relationships>
</file>

<file path=ppt/slides/_rels/slide84.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0.xml.rels><?xml version="1.0" encoding="UTF-8" standalone="yes"?>
<Relationships xmlns="http://schemas.openxmlformats.org/package/2006/relationships"><Relationship Id="rId3" Type="http://schemas.openxmlformats.org/officeDocument/2006/relationships/image" Target="../media/image110.em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5.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17.emf"/><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1193356"/>
            <a:ext cx="4952999" cy="3660912"/>
          </a:xfrm>
          <a:prstGeom prst="rect">
            <a:avLst/>
          </a:prstGeom>
        </p:spPr>
      </p:pic>
      <p:sp>
        <p:nvSpPr>
          <p:cNvPr id="15361" name="Title 1"/>
          <p:cNvSpPr>
            <a:spLocks noGrp="1"/>
          </p:cNvSpPr>
          <p:nvPr>
            <p:ph type="ctrTitle"/>
          </p:nvPr>
        </p:nvSpPr>
        <p:spPr>
          <a:xfrm>
            <a:off x="0" y="0"/>
            <a:ext cx="9144000" cy="1108481"/>
          </a:xfrm>
        </p:spPr>
        <p:txBody>
          <a:bodyPr/>
          <a:lstStyle/>
          <a:p>
            <a:r>
              <a:rPr lang="en-US" sz="3200" dirty="0">
                <a:solidFill>
                  <a:schemeClr val="bg1"/>
                </a:solidFill>
              </a:rPr>
              <a:t>Observational constraints</a:t>
            </a:r>
            <a:br>
              <a:rPr lang="en-US" sz="3200" dirty="0">
                <a:solidFill>
                  <a:schemeClr val="bg1"/>
                </a:solidFill>
              </a:rPr>
            </a:br>
            <a:r>
              <a:rPr lang="en-US" sz="3200" dirty="0">
                <a:solidFill>
                  <a:schemeClr val="bg1"/>
                </a:solidFill>
              </a:rPr>
              <a:t>on neutrino emission by blazars</a:t>
            </a:r>
          </a:p>
        </p:txBody>
      </p:sp>
      <p:sp>
        <p:nvSpPr>
          <p:cNvPr id="15362" name="Subtitle 2"/>
          <p:cNvSpPr txBox="1">
            <a:spLocks/>
          </p:cNvSpPr>
          <p:nvPr/>
        </p:nvSpPr>
        <p:spPr bwMode="auto">
          <a:xfrm>
            <a:off x="0" y="5181600"/>
            <a:ext cx="8915400" cy="1676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US" sz="2200" dirty="0">
                <a:solidFill>
                  <a:schemeClr val="bg1"/>
                </a:solidFill>
                <a:latin typeface="Calibri" charset="0"/>
                <a:cs typeface="Arial" charset="0"/>
              </a:rPr>
              <a:t>Justin Vandenbroucke (University of Wisconsin)</a:t>
            </a:r>
          </a:p>
          <a:p>
            <a:pPr algn="ctr" eaLnBrk="1" hangingPunct="1">
              <a:spcBef>
                <a:spcPct val="20000"/>
              </a:spcBef>
            </a:pPr>
            <a:r>
              <a:rPr lang="en-US" sz="2200" dirty="0" err="1">
                <a:solidFill>
                  <a:schemeClr val="bg1"/>
                </a:solidFill>
                <a:latin typeface="Calibri" charset="0"/>
                <a:cs typeface="Arial" charset="0"/>
              </a:rPr>
              <a:t>IceCube</a:t>
            </a:r>
            <a:r>
              <a:rPr lang="en-US" sz="2200" dirty="0">
                <a:solidFill>
                  <a:schemeClr val="bg1"/>
                </a:solidFill>
                <a:latin typeface="Calibri" charset="0"/>
                <a:cs typeface="Arial" charset="0"/>
              </a:rPr>
              <a:t> Collaboration</a:t>
            </a:r>
          </a:p>
          <a:p>
            <a:pPr algn="ctr" eaLnBrk="1" hangingPunct="1">
              <a:spcBef>
                <a:spcPct val="20000"/>
              </a:spcBef>
            </a:pPr>
            <a:r>
              <a:rPr lang="en-US" sz="2200" dirty="0">
                <a:solidFill>
                  <a:schemeClr val="bg1"/>
                </a:solidFill>
                <a:latin typeface="Calibri" charset="0"/>
                <a:cs typeface="Arial" charset="0"/>
              </a:rPr>
              <a:t>Understanding the multiwavelength blazar variability</a:t>
            </a:r>
          </a:p>
          <a:p>
            <a:pPr algn="ctr" eaLnBrk="1" hangingPunct="1">
              <a:spcBef>
                <a:spcPct val="20000"/>
              </a:spcBef>
            </a:pPr>
            <a:r>
              <a:rPr lang="en-US" sz="2200" dirty="0">
                <a:solidFill>
                  <a:schemeClr val="bg1"/>
                </a:solidFill>
                <a:latin typeface="Calibri" charset="0"/>
                <a:cs typeface="Arial" charset="0"/>
              </a:rPr>
              <a:t>KIPAC workshop, Stanford University, August 28, 2019</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763604"/>
            <a:ext cx="978940" cy="1094396"/>
          </a:xfrm>
          <a:prstGeom prst="rect">
            <a:avLst/>
          </a:prstGeom>
        </p:spPr>
      </p:pic>
      <p:sp>
        <p:nvSpPr>
          <p:cNvPr id="2" name="Rectangle 1">
            <a:extLst>
              <a:ext uri="{FF2B5EF4-FFF2-40B4-BE49-F238E27FC236}">
                <a16:creationId xmlns:a16="http://schemas.microsoft.com/office/drawing/2014/main" id="{44F71E38-7E3E-3741-881E-961C728121D6}"/>
              </a:ext>
            </a:extLst>
          </p:cNvPr>
          <p:cNvSpPr/>
          <p:nvPr/>
        </p:nvSpPr>
        <p:spPr>
          <a:xfrm>
            <a:off x="7696200" y="5715000"/>
            <a:ext cx="1447800" cy="1242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8D812B94-3401-994B-95E4-1A75AEC3BD99}"/>
              </a:ext>
            </a:extLst>
          </p:cNvPr>
          <p:cNvPicPr>
            <a:picLocks noChangeAspect="1"/>
          </p:cNvPicPr>
          <p:nvPr/>
        </p:nvPicPr>
        <p:blipFill>
          <a:blip r:embed="rId5"/>
          <a:stretch>
            <a:fillRect/>
          </a:stretch>
        </p:blipFill>
        <p:spPr>
          <a:xfrm>
            <a:off x="7772400" y="5857414"/>
            <a:ext cx="1295399" cy="857852"/>
          </a:xfrm>
          <a:prstGeom prst="rect">
            <a:avLst/>
          </a:prstGeom>
        </p:spPr>
      </p:pic>
    </p:spTree>
    <p:extLst>
      <p:ext uri="{BB962C8B-B14F-4D97-AF65-F5344CB8AC3E}">
        <p14:creationId xmlns:p14="http://schemas.microsoft.com/office/powerpoint/2010/main" val="12331313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8-Event_Scale-1.jpg"/>
          <p:cNvPicPr>
            <a:picLocks noChangeAspect="1"/>
          </p:cNvPicPr>
          <p:nvPr/>
        </p:nvPicPr>
        <p:blipFill>
          <a:blip r:embed="rId3"/>
          <a:stretch>
            <a:fillRect/>
          </a:stretch>
        </p:blipFill>
        <p:spPr>
          <a:xfrm>
            <a:off x="0" y="0"/>
            <a:ext cx="9143999" cy="6858000"/>
          </a:xfrm>
          <a:prstGeom prst="rect">
            <a:avLst/>
          </a:prstGeom>
        </p:spPr>
      </p:pic>
      <p:sp>
        <p:nvSpPr>
          <p:cNvPr id="6" name="Footer Placeholder 5"/>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10</a:t>
            </a:fld>
            <a:endParaRPr lang="en-US" dirty="0"/>
          </a:p>
        </p:txBody>
      </p:sp>
    </p:spTree>
    <p:extLst>
      <p:ext uri="{BB962C8B-B14F-4D97-AF65-F5344CB8AC3E}">
        <p14:creationId xmlns:p14="http://schemas.microsoft.com/office/powerpoint/2010/main" val="11789742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Complementarity of </a:t>
            </a:r>
            <a:r>
              <a:rPr lang="en-US" dirty="0" err="1"/>
              <a:t>IceCube</a:t>
            </a:r>
            <a:r>
              <a:rPr lang="en-US" dirty="0"/>
              <a:t> and ANTARES/KM3NeT</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100</a:t>
            </a:fld>
            <a:endParaRPr lang="en-US" dirty="0"/>
          </a:p>
        </p:txBody>
      </p:sp>
      <p:grpSp>
        <p:nvGrpSpPr>
          <p:cNvPr id="6" name="Group 5"/>
          <p:cNvGrpSpPr/>
          <p:nvPr/>
        </p:nvGrpSpPr>
        <p:grpSpPr>
          <a:xfrm>
            <a:off x="1329601" y="762000"/>
            <a:ext cx="6976199" cy="5664864"/>
            <a:chOff x="1797001" y="762000"/>
            <a:chExt cx="6976199" cy="5664864"/>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7001" y="762000"/>
              <a:ext cx="6976199" cy="5580959"/>
            </a:xfrm>
            <a:prstGeom prst="rect">
              <a:avLst/>
            </a:prstGeom>
          </p:spPr>
        </p:pic>
        <p:sp>
          <p:nvSpPr>
            <p:cNvPr id="3" name="TextBox 2"/>
            <p:cNvSpPr txBox="1"/>
            <p:nvPr/>
          </p:nvSpPr>
          <p:spPr>
            <a:xfrm>
              <a:off x="6501001" y="6026754"/>
              <a:ext cx="811441" cy="400110"/>
            </a:xfrm>
            <a:prstGeom prst="rect">
              <a:avLst/>
            </a:prstGeom>
            <a:noFill/>
          </p:spPr>
          <p:txBody>
            <a:bodyPr wrap="none" rtlCol="0">
              <a:spAutoFit/>
            </a:bodyPr>
            <a:lstStyle/>
            <a:p>
              <a:r>
                <a:rPr lang="en-US" sz="2000" dirty="0"/>
                <a:t>North</a:t>
              </a:r>
            </a:p>
          </p:txBody>
        </p:sp>
        <p:sp>
          <p:nvSpPr>
            <p:cNvPr id="9" name="TextBox 8"/>
            <p:cNvSpPr txBox="1"/>
            <p:nvPr/>
          </p:nvSpPr>
          <p:spPr>
            <a:xfrm>
              <a:off x="2386201" y="6026754"/>
              <a:ext cx="854721" cy="400110"/>
            </a:xfrm>
            <a:prstGeom prst="rect">
              <a:avLst/>
            </a:prstGeom>
            <a:noFill/>
          </p:spPr>
          <p:txBody>
            <a:bodyPr wrap="none" rtlCol="0">
              <a:spAutoFit/>
            </a:bodyPr>
            <a:lstStyle/>
            <a:p>
              <a:r>
                <a:rPr lang="en-US" sz="2000" dirty="0"/>
                <a:t>South</a:t>
              </a:r>
            </a:p>
          </p:txBody>
        </p:sp>
      </p:grpSp>
      <p:sp>
        <p:nvSpPr>
          <p:cNvPr id="8" name="TextBox 7"/>
          <p:cNvSpPr txBox="1"/>
          <p:nvPr/>
        </p:nvSpPr>
        <p:spPr>
          <a:xfrm>
            <a:off x="7588652" y="4916269"/>
            <a:ext cx="1402948" cy="646331"/>
          </a:xfrm>
          <a:prstGeom prst="rect">
            <a:avLst/>
          </a:prstGeom>
          <a:noFill/>
        </p:spPr>
        <p:txBody>
          <a:bodyPr wrap="none" rtlCol="0">
            <a:spAutoFit/>
          </a:bodyPr>
          <a:lstStyle/>
          <a:p>
            <a:pPr algn="r"/>
            <a:r>
              <a:rPr lang="en-US" sz="1800" dirty="0" err="1"/>
              <a:t>IceCube</a:t>
            </a:r>
            <a:r>
              <a:rPr lang="en-US" sz="1800" dirty="0"/>
              <a:t>,</a:t>
            </a:r>
          </a:p>
          <a:p>
            <a:pPr algn="r"/>
            <a:r>
              <a:rPr lang="en-US" sz="1800" dirty="0"/>
              <a:t>1712.06277</a:t>
            </a:r>
          </a:p>
        </p:txBody>
      </p:sp>
    </p:spTree>
    <p:extLst>
      <p:ext uri="{BB962C8B-B14F-4D97-AF65-F5344CB8AC3E}">
        <p14:creationId xmlns:p14="http://schemas.microsoft.com/office/powerpoint/2010/main" val="114417866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356" y="29496"/>
            <a:ext cx="3581400" cy="3018503"/>
          </a:xfrm>
        </p:spPr>
        <p:txBody>
          <a:bodyPr/>
          <a:lstStyle/>
          <a:p>
            <a:r>
              <a:rPr lang="en-US" dirty="0"/>
              <a:t>Search for neutrinos in coincidence with gravitational waves from binary neutron star merger (</a:t>
            </a:r>
            <a:r>
              <a:rPr lang="en-US" dirty="0" err="1"/>
              <a:t>kilonova</a:t>
            </a:r>
            <a:r>
              <a:rPr lang="en-US" dirty="0"/>
              <a:t>)</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101</a:t>
            </a:fld>
            <a:endParaRPr lang="en-US" dirty="0"/>
          </a:p>
        </p:txBody>
      </p:sp>
      <p:sp>
        <p:nvSpPr>
          <p:cNvPr id="7" name="TextBox 6"/>
          <p:cNvSpPr txBox="1"/>
          <p:nvPr/>
        </p:nvSpPr>
        <p:spPr>
          <a:xfrm>
            <a:off x="71438" y="5799014"/>
            <a:ext cx="3784996" cy="646331"/>
          </a:xfrm>
          <a:prstGeom prst="rect">
            <a:avLst/>
          </a:prstGeom>
          <a:noFill/>
        </p:spPr>
        <p:txBody>
          <a:bodyPr wrap="square" rtlCol="0">
            <a:spAutoFit/>
          </a:bodyPr>
          <a:lstStyle/>
          <a:p>
            <a:pPr algn="ctr"/>
            <a:r>
              <a:rPr lang="en-US" sz="1800" dirty="0"/>
              <a:t>ANTARES, </a:t>
            </a:r>
            <a:r>
              <a:rPr lang="en-US" sz="1800" dirty="0" err="1"/>
              <a:t>IceCube</a:t>
            </a:r>
            <a:r>
              <a:rPr lang="en-US" sz="1800" dirty="0"/>
              <a:t>, Auger, LIGO/Virgo, </a:t>
            </a:r>
            <a:r>
              <a:rPr lang="en-US" sz="1800" dirty="0" err="1"/>
              <a:t>ApJL</a:t>
            </a:r>
            <a:r>
              <a:rPr lang="en-US" sz="1800" dirty="0"/>
              <a:t> 850:L35 (2017)</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1196" y="90103"/>
            <a:ext cx="5282804" cy="6573863"/>
          </a:xfrm>
          <a:prstGeom prst="rect">
            <a:avLst/>
          </a:prstGeom>
        </p:spPr>
      </p:pic>
    </p:spTree>
    <p:extLst>
      <p:ext uri="{BB962C8B-B14F-4D97-AF65-F5344CB8AC3E}">
        <p14:creationId xmlns:p14="http://schemas.microsoft.com/office/powerpoint/2010/main" val="26480569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2800"/>
          </a:xfrm>
        </p:spPr>
        <p:txBody>
          <a:bodyPr/>
          <a:lstStyle/>
          <a:p>
            <a:r>
              <a:rPr lang="en-US" sz="2800" dirty="0"/>
              <a:t>An up-going muon neutrino track depositing several </a:t>
            </a:r>
            <a:r>
              <a:rPr lang="en-US" sz="2800" dirty="0" err="1"/>
              <a:t>PeV</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00" y="927781"/>
            <a:ext cx="3784598" cy="3784598"/>
          </a:xfrm>
          <a:prstGeom prst="rect">
            <a:avLst/>
          </a:prstGeom>
        </p:spPr>
      </p:pic>
      <p:sp>
        <p:nvSpPr>
          <p:cNvPr id="8" name="TextBox 7"/>
          <p:cNvSpPr txBox="1"/>
          <p:nvPr/>
        </p:nvSpPr>
        <p:spPr>
          <a:xfrm>
            <a:off x="444500" y="5015547"/>
            <a:ext cx="8064309" cy="1477328"/>
          </a:xfrm>
          <a:prstGeom prst="rect">
            <a:avLst/>
          </a:prstGeom>
          <a:noFill/>
        </p:spPr>
        <p:txBody>
          <a:bodyPr wrap="square" rtlCol="0">
            <a:spAutoFit/>
          </a:bodyPr>
          <a:lstStyle/>
          <a:p>
            <a:pPr marL="342900" indent="-342900">
              <a:buFont typeface="Arial" charset="0"/>
              <a:buChar char="•"/>
            </a:pPr>
            <a:r>
              <a:rPr lang="en-US" sz="1800" dirty="0"/>
              <a:t>Track with &lt;1°angular resolution</a:t>
            </a:r>
          </a:p>
          <a:p>
            <a:pPr marL="342900" indent="-342900">
              <a:buFont typeface="Arial" charset="0"/>
              <a:buChar char="•"/>
            </a:pPr>
            <a:r>
              <a:rPr lang="en-US" sz="1800" dirty="0"/>
              <a:t>Discovered in six-year (2009-2015) astrophysical muon neutrino analysis</a:t>
            </a:r>
          </a:p>
          <a:p>
            <a:pPr marL="342900" indent="-342900">
              <a:buFont typeface="Arial" charset="0"/>
              <a:buChar char="•"/>
            </a:pPr>
            <a:r>
              <a:rPr lang="en-US" sz="1800" dirty="0"/>
              <a:t>Deposited 2.6 </a:t>
            </a:r>
            <a:r>
              <a:rPr lang="en-US" sz="1800" dirty="0" err="1"/>
              <a:t>PeV</a:t>
            </a:r>
            <a:r>
              <a:rPr lang="en-US" sz="1800" dirty="0"/>
              <a:t> (June 11, 2014)</a:t>
            </a:r>
          </a:p>
          <a:p>
            <a:pPr marL="342900" indent="-342900">
              <a:buFont typeface="Arial" charset="0"/>
              <a:buChar char="•"/>
            </a:pPr>
            <a:r>
              <a:rPr lang="en-US" sz="1800" dirty="0"/>
              <a:t>Neutrino energy likely several times larger</a:t>
            </a:r>
          </a:p>
          <a:p>
            <a:pPr marL="342900" indent="-342900">
              <a:buFont typeface="Arial" charset="0"/>
              <a:buChar char="•"/>
            </a:pPr>
            <a:r>
              <a:rPr lang="en-US" sz="1800" dirty="0"/>
              <a:t>Less than 0.01% chance of being atmospheric background</a:t>
            </a:r>
          </a:p>
        </p:txBody>
      </p:sp>
      <p:sp>
        <p:nvSpPr>
          <p:cNvPr id="9" name="TextBox 8"/>
          <p:cNvSpPr txBox="1"/>
          <p:nvPr/>
        </p:nvSpPr>
        <p:spPr>
          <a:xfrm>
            <a:off x="651378" y="2898784"/>
            <a:ext cx="1450333" cy="400110"/>
          </a:xfrm>
          <a:prstGeom prst="rect">
            <a:avLst/>
          </a:prstGeom>
          <a:noFill/>
        </p:spPr>
        <p:txBody>
          <a:bodyPr wrap="none" rtlCol="0">
            <a:spAutoFit/>
          </a:bodyPr>
          <a:lstStyle/>
          <a:p>
            <a:r>
              <a:rPr lang="en-US" sz="2000"/>
              <a:t>ATel</a:t>
            </a:r>
            <a:r>
              <a:rPr lang="en-US" sz="2000" dirty="0"/>
              <a:t> #7856</a:t>
            </a:r>
          </a:p>
        </p:txBody>
      </p:sp>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102</a:t>
            </a:fld>
            <a:endParaRPr lang="en-US" dirty="0"/>
          </a:p>
        </p:txBody>
      </p:sp>
    </p:spTree>
    <p:extLst>
      <p:ext uri="{BB962C8B-B14F-4D97-AF65-F5344CB8AC3E}">
        <p14:creationId xmlns:p14="http://schemas.microsoft.com/office/powerpoint/2010/main" val="12767969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4250" y="398299"/>
            <a:ext cx="7175500" cy="5740400"/>
          </a:xfrm>
          <a:prstGeom prst="rect">
            <a:avLst/>
          </a:prstGeom>
        </p:spPr>
      </p:pic>
      <p:sp>
        <p:nvSpPr>
          <p:cNvPr id="2" name="Title 1"/>
          <p:cNvSpPr>
            <a:spLocks noGrp="1"/>
          </p:cNvSpPr>
          <p:nvPr>
            <p:ph type="title"/>
          </p:nvPr>
        </p:nvSpPr>
        <p:spPr>
          <a:xfrm>
            <a:off x="0" y="0"/>
            <a:ext cx="9144000" cy="1143000"/>
          </a:xfrm>
        </p:spPr>
        <p:txBody>
          <a:bodyPr/>
          <a:lstStyle/>
          <a:p>
            <a:r>
              <a:rPr lang="en-US" dirty="0"/>
              <a:t>Complementarity of </a:t>
            </a:r>
            <a:r>
              <a:rPr lang="en-US" dirty="0" err="1"/>
              <a:t>IceCube</a:t>
            </a:r>
            <a:r>
              <a:rPr lang="en-US" dirty="0"/>
              <a:t> and ANTARES/KM3NeT</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103</a:t>
            </a:fld>
            <a:endParaRPr lang="en-US" dirty="0"/>
          </a:p>
        </p:txBody>
      </p:sp>
      <p:sp>
        <p:nvSpPr>
          <p:cNvPr id="8" name="TextBox 7"/>
          <p:cNvSpPr txBox="1"/>
          <p:nvPr/>
        </p:nvSpPr>
        <p:spPr>
          <a:xfrm>
            <a:off x="5585312" y="6054971"/>
            <a:ext cx="2390398" cy="369332"/>
          </a:xfrm>
          <a:prstGeom prst="rect">
            <a:avLst/>
          </a:prstGeom>
          <a:noFill/>
        </p:spPr>
        <p:txBody>
          <a:bodyPr wrap="none" rtlCol="0">
            <a:spAutoFit/>
          </a:bodyPr>
          <a:lstStyle/>
          <a:p>
            <a:r>
              <a:rPr lang="en-US" sz="1800" dirty="0" err="1"/>
              <a:t>IceCube</a:t>
            </a:r>
            <a:r>
              <a:rPr lang="en-US" sz="1800" dirty="0"/>
              <a:t>, 1712.06277</a:t>
            </a:r>
          </a:p>
        </p:txBody>
      </p:sp>
    </p:spTree>
    <p:extLst>
      <p:ext uri="{BB962C8B-B14F-4D97-AF65-F5344CB8AC3E}">
        <p14:creationId xmlns:p14="http://schemas.microsoft.com/office/powerpoint/2010/main" val="14844452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795700"/>
            <a:ext cx="7041418" cy="5188844"/>
          </a:xfrm>
          <a:prstGeom prst="rect">
            <a:avLst/>
          </a:prstGeom>
        </p:spPr>
      </p:pic>
      <p:sp>
        <p:nvSpPr>
          <p:cNvPr id="2" name="Title 1"/>
          <p:cNvSpPr>
            <a:spLocks noGrp="1"/>
          </p:cNvSpPr>
          <p:nvPr>
            <p:ph type="title"/>
          </p:nvPr>
        </p:nvSpPr>
        <p:spPr>
          <a:xfrm>
            <a:off x="457200" y="7374"/>
            <a:ext cx="8229600" cy="1143000"/>
          </a:xfrm>
        </p:spPr>
        <p:txBody>
          <a:bodyPr/>
          <a:lstStyle/>
          <a:p>
            <a:r>
              <a:rPr lang="en-US" dirty="0" err="1"/>
              <a:t>IceCube</a:t>
            </a:r>
            <a:r>
              <a:rPr lang="en-US" dirty="0"/>
              <a:t> measurement of neutrino-nucleon cross section using Earth absorption</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104</a:t>
            </a:fld>
            <a:endParaRPr lang="en-US" dirty="0"/>
          </a:p>
        </p:txBody>
      </p:sp>
      <p:sp>
        <p:nvSpPr>
          <p:cNvPr id="7" name="TextBox 6"/>
          <p:cNvSpPr txBox="1"/>
          <p:nvPr/>
        </p:nvSpPr>
        <p:spPr>
          <a:xfrm>
            <a:off x="-17052" y="6091535"/>
            <a:ext cx="3493264" cy="369332"/>
          </a:xfrm>
          <a:prstGeom prst="rect">
            <a:avLst/>
          </a:prstGeom>
          <a:noFill/>
        </p:spPr>
        <p:txBody>
          <a:bodyPr wrap="none" rtlCol="0">
            <a:spAutoFit/>
          </a:bodyPr>
          <a:lstStyle/>
          <a:p>
            <a:r>
              <a:rPr lang="en-US" sz="1800" dirty="0" err="1"/>
              <a:t>IceCube</a:t>
            </a:r>
            <a:r>
              <a:rPr lang="en-US" sz="1800" dirty="0"/>
              <a:t>, Nature 551 (2017) 596</a:t>
            </a:r>
          </a:p>
        </p:txBody>
      </p:sp>
    </p:spTree>
    <p:extLst>
      <p:ext uri="{BB962C8B-B14F-4D97-AF65-F5344CB8AC3E}">
        <p14:creationId xmlns:p14="http://schemas.microsoft.com/office/powerpoint/2010/main" val="54859560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22FE4B5-1CBF-CD43-BBC3-A27BC6F902B0}"/>
              </a:ext>
            </a:extLst>
          </p:cNvPr>
          <p:cNvGrpSpPr/>
          <p:nvPr/>
        </p:nvGrpSpPr>
        <p:grpSpPr>
          <a:xfrm>
            <a:off x="4298950" y="1135380"/>
            <a:ext cx="3887788" cy="3385820"/>
            <a:chOff x="4298950" y="1135380"/>
            <a:chExt cx="3887788" cy="3385820"/>
          </a:xfrm>
        </p:grpSpPr>
        <p:pic>
          <p:nvPicPr>
            <p:cNvPr id="32773" name="Picture 7" descr="fig4b_v6.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62463" y="1155700"/>
              <a:ext cx="37242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298950" y="113538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grpSp>
      <p:sp>
        <p:nvSpPr>
          <p:cNvPr id="32769" name="Title 1"/>
          <p:cNvSpPr>
            <a:spLocks noGrp="1"/>
          </p:cNvSpPr>
          <p:nvPr>
            <p:ph type="title"/>
          </p:nvPr>
        </p:nvSpPr>
        <p:spPr>
          <a:xfrm>
            <a:off x="4025900" y="241300"/>
            <a:ext cx="4914900" cy="812800"/>
          </a:xfrm>
        </p:spPr>
        <p:txBody>
          <a:bodyPr/>
          <a:lstStyle/>
          <a:p>
            <a:r>
              <a:rPr lang="en-US" altLang="en-US"/>
              <a:t>Two PeV events detected in two years of data</a:t>
            </a:r>
          </a:p>
        </p:txBody>
      </p:sp>
      <p:sp>
        <p:nvSpPr>
          <p:cNvPr id="32774" name="Content Placeholder 2"/>
          <p:cNvSpPr>
            <a:spLocks noGrp="1"/>
          </p:cNvSpPr>
          <p:nvPr>
            <p:ph idx="1"/>
          </p:nvPr>
        </p:nvSpPr>
        <p:spPr bwMode="auto">
          <a:xfrm>
            <a:off x="419100" y="4279900"/>
            <a:ext cx="8559800" cy="2146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000" dirty="0"/>
              <a:t>One year with 79 strings + one year with 86 strings</a:t>
            </a:r>
          </a:p>
          <a:p>
            <a:r>
              <a:rPr lang="en-US" altLang="en-US" sz="2000" dirty="0"/>
              <a:t>This analysis was optimized for extremely high energy (GZK) neutrinos</a:t>
            </a:r>
          </a:p>
          <a:p>
            <a:r>
              <a:rPr lang="en-US" altLang="en-US" sz="2000" dirty="0"/>
              <a:t>Each event is a contained neutrino-induced shower with at least 1 </a:t>
            </a:r>
            <a:r>
              <a:rPr lang="en-US" altLang="en-US" sz="2000" dirty="0" err="1"/>
              <a:t>PeV</a:t>
            </a:r>
            <a:r>
              <a:rPr lang="en-US" altLang="en-US" sz="2000" dirty="0"/>
              <a:t> deposited in detector (lower limit on neutrino energy)</a:t>
            </a:r>
          </a:p>
          <a:p>
            <a:r>
              <a:rPr lang="en-US" altLang="en-US" sz="2000" dirty="0"/>
              <a:t>First hint of astrophysical neutrinos (atmospheric events unlikely to produce this many events at this high energy): 2.8 </a:t>
            </a:r>
            <a:r>
              <a:rPr lang="en-US" altLang="en-US" sz="2000" dirty="0" err="1"/>
              <a:t>σ</a:t>
            </a:r>
            <a:r>
              <a:rPr lang="en-US" altLang="en-US" sz="2000" dirty="0"/>
              <a:t> significance</a:t>
            </a:r>
          </a:p>
        </p:txBody>
      </p:sp>
      <p:sp>
        <p:nvSpPr>
          <p:cNvPr id="11" name="Rectangle 10"/>
          <p:cNvSpPr/>
          <p:nvPr/>
        </p:nvSpPr>
        <p:spPr>
          <a:xfrm>
            <a:off x="330200" y="10160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2777" name="Picture 1" descr="pr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6700" y="176213"/>
            <a:ext cx="3276600"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105</a:t>
            </a:fld>
            <a:endParaRPr lang="en-US" dirty="0"/>
          </a:p>
        </p:txBody>
      </p:sp>
    </p:spTree>
    <p:extLst>
      <p:ext uri="{BB962C8B-B14F-4D97-AF65-F5344CB8AC3E}">
        <p14:creationId xmlns:p14="http://schemas.microsoft.com/office/powerpoint/2010/main" val="136457725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tle 1"/>
          <p:cNvSpPr>
            <a:spLocks noGrp="1"/>
          </p:cNvSpPr>
          <p:nvPr>
            <p:ph type="title"/>
          </p:nvPr>
        </p:nvSpPr>
        <p:spPr>
          <a:xfrm>
            <a:off x="0" y="0"/>
            <a:ext cx="9144000" cy="714845"/>
          </a:xfrm>
        </p:spPr>
        <p:txBody>
          <a:bodyPr/>
          <a:lstStyle/>
          <a:p>
            <a:r>
              <a:rPr lang="en-US" altLang="en-US" sz="2800" dirty="0"/>
              <a:t>Evidence for astrophysical neutrinos in two years of data</a:t>
            </a:r>
          </a:p>
        </p:txBody>
      </p:sp>
      <p:sp>
        <p:nvSpPr>
          <p:cNvPr id="34818" name="Content Placeholder 2"/>
          <p:cNvSpPr>
            <a:spLocks noGrp="1"/>
          </p:cNvSpPr>
          <p:nvPr>
            <p:ph idx="1"/>
          </p:nvPr>
        </p:nvSpPr>
        <p:spPr bwMode="auto">
          <a:xfrm>
            <a:off x="101600" y="1498600"/>
            <a:ext cx="4711700" cy="4546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dirty="0"/>
              <a:t>Same two years of data (IC79 and IC86) as first two </a:t>
            </a:r>
            <a:r>
              <a:rPr lang="en-US" altLang="en-US" sz="2400" dirty="0" err="1"/>
              <a:t>PeV</a:t>
            </a:r>
            <a:r>
              <a:rPr lang="en-US" altLang="en-US" sz="2400" dirty="0"/>
              <a:t> events</a:t>
            </a:r>
          </a:p>
          <a:p>
            <a:r>
              <a:rPr lang="en-US" altLang="en-US" sz="2400" dirty="0"/>
              <a:t>Follow-up analysis using starting events to reduce energy threshold and detect both tracks and showers from full sky</a:t>
            </a:r>
          </a:p>
          <a:p>
            <a:r>
              <a:rPr lang="en-US" altLang="en-US" sz="2400" dirty="0"/>
              <a:t>26 additional events (28 total)</a:t>
            </a:r>
          </a:p>
          <a:p>
            <a:r>
              <a:rPr lang="en-US" altLang="en-US" sz="2400" dirty="0"/>
              <a:t>Inconsistent with purely atmospheric origin at 4.1 </a:t>
            </a:r>
            <a:r>
              <a:rPr lang="en-US" altLang="en-US" sz="2400" dirty="0" err="1"/>
              <a:t>σ</a:t>
            </a:r>
            <a:r>
              <a:rPr lang="en-US" altLang="en-US" sz="2400" dirty="0"/>
              <a:t> significance</a:t>
            </a:r>
          </a:p>
        </p:txBody>
      </p:sp>
      <p:pic>
        <p:nvPicPr>
          <p:cNvPr id="34822" name="Picture 1" descr="F1.medium.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76018" y="837083"/>
            <a:ext cx="3916363" cy="497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106</a:t>
            </a:fld>
            <a:endParaRPr lang="en-US" dirty="0"/>
          </a:p>
        </p:txBody>
      </p:sp>
      <p:sp>
        <p:nvSpPr>
          <p:cNvPr id="8" name="TextBox 7"/>
          <p:cNvSpPr txBox="1"/>
          <p:nvPr/>
        </p:nvSpPr>
        <p:spPr>
          <a:xfrm>
            <a:off x="4837288" y="5865598"/>
            <a:ext cx="4198585" cy="646331"/>
          </a:xfrm>
          <a:prstGeom prst="rect">
            <a:avLst/>
          </a:prstGeom>
          <a:solidFill>
            <a:schemeClr val="bg1"/>
          </a:solidFill>
        </p:spPr>
        <p:txBody>
          <a:bodyPr wrap="none" rtlCol="0">
            <a:spAutoFit/>
          </a:bodyPr>
          <a:lstStyle/>
          <a:p>
            <a:pPr algn="ctr"/>
            <a:r>
              <a:rPr lang="en-US" sz="1800" dirty="0" err="1"/>
              <a:t>IceCube</a:t>
            </a:r>
            <a:r>
              <a:rPr lang="en-US" sz="1800" dirty="0"/>
              <a:t>, Science 342, 1242856 (2013)</a:t>
            </a:r>
          </a:p>
          <a:p>
            <a:pPr algn="ctr"/>
            <a:r>
              <a:rPr lang="en-US" sz="1800" dirty="0" err="1"/>
              <a:t>IceCube</a:t>
            </a:r>
            <a:r>
              <a:rPr lang="en-US" sz="1800" dirty="0"/>
              <a:t>, PRL 113, 101101 (2014)</a:t>
            </a:r>
          </a:p>
        </p:txBody>
      </p:sp>
    </p:spTree>
    <p:extLst>
      <p:ext uri="{BB962C8B-B14F-4D97-AF65-F5344CB8AC3E}">
        <p14:creationId xmlns:p14="http://schemas.microsoft.com/office/powerpoint/2010/main" val="18751254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452" y="-36871"/>
            <a:ext cx="8229600" cy="722671"/>
          </a:xfrm>
        </p:spPr>
        <p:txBody>
          <a:bodyPr/>
          <a:lstStyle/>
          <a:p>
            <a:r>
              <a:rPr lang="en-US" dirty="0"/>
              <a:t>Neutrino oscillations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1066800"/>
            <a:ext cx="6767052" cy="5075289"/>
          </a:xfrm>
          <a:prstGeom prst="rect">
            <a:avLst/>
          </a:prstGeom>
        </p:spPr>
      </p:pic>
      <p:sp>
        <p:nvSpPr>
          <p:cNvPr id="7" name="TextBox 6"/>
          <p:cNvSpPr txBox="1"/>
          <p:nvPr/>
        </p:nvSpPr>
        <p:spPr>
          <a:xfrm>
            <a:off x="6803166" y="1219200"/>
            <a:ext cx="2340834" cy="707886"/>
          </a:xfrm>
          <a:prstGeom prst="rect">
            <a:avLst/>
          </a:prstGeom>
          <a:noFill/>
        </p:spPr>
        <p:txBody>
          <a:bodyPr wrap="none" rtlCol="0">
            <a:spAutoFit/>
          </a:bodyPr>
          <a:lstStyle/>
          <a:p>
            <a:pPr algn="r"/>
            <a:r>
              <a:rPr lang="en-US" sz="2000" dirty="0" err="1"/>
              <a:t>IceCube</a:t>
            </a:r>
            <a:r>
              <a:rPr lang="en-US" sz="2000" dirty="0"/>
              <a:t>, PRL 120,</a:t>
            </a:r>
          </a:p>
          <a:p>
            <a:pPr algn="r"/>
            <a:r>
              <a:rPr lang="en-US" sz="2000" dirty="0"/>
              <a:t>071801 (2018)</a:t>
            </a:r>
          </a:p>
        </p:txBody>
      </p:sp>
    </p:spTree>
    <p:extLst>
      <p:ext uri="{BB962C8B-B14F-4D97-AF65-F5344CB8AC3E}">
        <p14:creationId xmlns:p14="http://schemas.microsoft.com/office/powerpoint/2010/main" val="13611800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916"/>
            <a:ext cx="8229600" cy="868362"/>
          </a:xfrm>
        </p:spPr>
        <p:txBody>
          <a:bodyPr/>
          <a:lstStyle/>
          <a:p>
            <a:r>
              <a:rPr lang="en-US" dirty="0"/>
              <a:t>Sterile neutrino search</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108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872784"/>
            <a:ext cx="5992367" cy="5115060"/>
          </a:xfrm>
          <a:prstGeom prst="rect">
            <a:avLst/>
          </a:prstGeom>
        </p:spPr>
      </p:pic>
      <p:sp>
        <p:nvSpPr>
          <p:cNvPr id="7" name="TextBox 6"/>
          <p:cNvSpPr txBox="1"/>
          <p:nvPr/>
        </p:nvSpPr>
        <p:spPr>
          <a:xfrm>
            <a:off x="2587193" y="6143752"/>
            <a:ext cx="3969613" cy="400110"/>
          </a:xfrm>
          <a:prstGeom prst="rect">
            <a:avLst/>
          </a:prstGeom>
          <a:noFill/>
        </p:spPr>
        <p:txBody>
          <a:bodyPr wrap="none" rtlCol="0">
            <a:spAutoFit/>
          </a:bodyPr>
          <a:lstStyle/>
          <a:p>
            <a:r>
              <a:rPr lang="en-US" sz="2000" dirty="0" err="1"/>
              <a:t>IceCube</a:t>
            </a:r>
            <a:r>
              <a:rPr lang="en-US" sz="2000" dirty="0"/>
              <a:t>, PRD 95, 112002 (2017)</a:t>
            </a:r>
          </a:p>
        </p:txBody>
      </p:sp>
      <p:sp>
        <p:nvSpPr>
          <p:cNvPr id="9" name="TextBox 8"/>
          <p:cNvSpPr txBox="1"/>
          <p:nvPr/>
        </p:nvSpPr>
        <p:spPr>
          <a:xfrm>
            <a:off x="2286000" y="4648200"/>
            <a:ext cx="1056700" cy="400110"/>
          </a:xfrm>
          <a:prstGeom prst="rect">
            <a:avLst/>
          </a:prstGeom>
          <a:noFill/>
        </p:spPr>
        <p:txBody>
          <a:bodyPr wrap="none" rtlCol="0">
            <a:spAutoFit/>
          </a:bodyPr>
          <a:lstStyle/>
          <a:p>
            <a:r>
              <a:rPr lang="en-US" sz="2000"/>
              <a:t>allowed</a:t>
            </a:r>
          </a:p>
        </p:txBody>
      </p:sp>
      <p:sp>
        <p:nvSpPr>
          <p:cNvPr id="10" name="TextBox 9"/>
          <p:cNvSpPr txBox="1"/>
          <p:nvPr/>
        </p:nvSpPr>
        <p:spPr>
          <a:xfrm>
            <a:off x="4564561" y="3199481"/>
            <a:ext cx="1212191" cy="400110"/>
          </a:xfrm>
          <a:prstGeom prst="rect">
            <a:avLst/>
          </a:prstGeom>
          <a:noFill/>
        </p:spPr>
        <p:txBody>
          <a:bodyPr wrap="none" rtlCol="0">
            <a:spAutoFit/>
          </a:bodyPr>
          <a:lstStyle/>
          <a:p>
            <a:r>
              <a:rPr lang="en-US" sz="2000" dirty="0"/>
              <a:t>excluded</a:t>
            </a:r>
          </a:p>
        </p:txBody>
      </p:sp>
    </p:spTree>
    <p:extLst>
      <p:ext uri="{BB962C8B-B14F-4D97-AF65-F5344CB8AC3E}">
        <p14:creationId xmlns:p14="http://schemas.microsoft.com/office/powerpoint/2010/main" val="121461835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01700"/>
          </a:xfrm>
        </p:spPr>
        <p:txBody>
          <a:bodyPr/>
          <a:lstStyle/>
          <a:p>
            <a:r>
              <a:rPr lang="en-US" dirty="0"/>
              <a:t>Declination distribution of starting events</a:t>
            </a:r>
            <a:br>
              <a:rPr lang="en-US" dirty="0"/>
            </a:br>
            <a:r>
              <a:rPr lang="en-US" dirty="0"/>
              <a:t>(four years)</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8400" y="731820"/>
            <a:ext cx="6553200" cy="5761055"/>
          </a:xfrm>
          <a:prstGeom prst="rect">
            <a:avLst/>
          </a:prstGeom>
        </p:spPr>
      </p:pic>
      <p:sp>
        <p:nvSpPr>
          <p:cNvPr id="8" name="Rectangle 7"/>
          <p:cNvSpPr/>
          <p:nvPr/>
        </p:nvSpPr>
        <p:spPr>
          <a:xfrm>
            <a:off x="6184900" y="6396037"/>
            <a:ext cx="25019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chemeClr val="tx1"/>
                </a:solidFill>
              </a:rPr>
              <a:t>Science 342 (2013) 947</a:t>
            </a:r>
          </a:p>
        </p:txBody>
      </p:sp>
      <p:sp>
        <p:nvSpPr>
          <p:cNvPr id="3" name="Footer Placeholder 2"/>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4" name="Slide Number Placeholder 3"/>
          <p:cNvSpPr>
            <a:spLocks noGrp="1"/>
          </p:cNvSpPr>
          <p:nvPr>
            <p:ph type="sldNum" sz="quarter" idx="4"/>
          </p:nvPr>
        </p:nvSpPr>
        <p:spPr/>
        <p:txBody>
          <a:bodyPr/>
          <a:lstStyle/>
          <a:p>
            <a:pPr>
              <a:defRPr/>
            </a:pPr>
            <a:fld id="{FE987253-B894-114D-BDC2-8F3A1EBD88EF}" type="slidenum">
              <a:rPr lang="en-US" smtClean="0"/>
              <a:pPr>
                <a:defRPr/>
              </a:pPr>
              <a:t>109</a:t>
            </a:fld>
            <a:endParaRPr lang="en-US" dirty="0"/>
          </a:p>
        </p:txBody>
      </p:sp>
    </p:spTree>
    <p:extLst>
      <p:ext uri="{BB962C8B-B14F-4D97-AF65-F5344CB8AC3E}">
        <p14:creationId xmlns:p14="http://schemas.microsoft.com/office/powerpoint/2010/main" val="46453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rPr>
              <a:t>High-energy starting events (7.5 years)</a:t>
            </a:r>
            <a:endParaRPr lang="en-US" sz="3200" dirty="0">
              <a:solidFill>
                <a:schemeClr val="tx1"/>
              </a:solidFill>
            </a:endParaRPr>
          </a:p>
        </p:txBody>
      </p:sp>
      <p:sp>
        <p:nvSpPr>
          <p:cNvPr id="6" name="Slide Number Placeholder 5"/>
          <p:cNvSpPr>
            <a:spLocks noGrp="1"/>
          </p:cNvSpPr>
          <p:nvPr>
            <p:ph type="sldNum" sz="quarter" idx="4"/>
          </p:nvPr>
        </p:nvSpPr>
        <p:spPr>
          <a:xfrm>
            <a:off x="8686800" y="6573253"/>
            <a:ext cx="461962" cy="295275"/>
          </a:xfrm>
        </p:spPr>
        <p:txBody>
          <a:bodyPr/>
          <a:lstStyle/>
          <a:p>
            <a:pPr>
              <a:defRPr/>
            </a:pPr>
            <a:fld id="{FE987253-B894-114D-BDC2-8F3A1EBD88EF}" type="slidenum">
              <a:rPr lang="en-US" smtClean="0"/>
              <a:pPr>
                <a:defRPr/>
              </a:pPr>
              <a:t>11</a:t>
            </a:fld>
            <a:endParaRPr lang="en-US" dirty="0"/>
          </a:p>
        </p:txBody>
      </p:sp>
      <p:sp>
        <p:nvSpPr>
          <p:cNvPr id="4" name="Footer Placeholder 3"/>
          <p:cNvSpPr>
            <a:spLocks noGrp="1"/>
          </p:cNvSpPr>
          <p:nvPr>
            <p:ph type="ftr" sz="quarter" idx="3"/>
          </p:nvPr>
        </p:nvSpPr>
        <p:spPr>
          <a:xfrm>
            <a:off x="0" y="6573253"/>
            <a:ext cx="9144000" cy="304800"/>
          </a:xfrm>
        </p:spPr>
        <p:txBody>
          <a:bodyPr/>
          <a:lstStyle/>
          <a:p>
            <a:pPr>
              <a:defRPr/>
            </a:pPr>
            <a:r>
              <a:rPr lang="en-US"/>
              <a:t>Justin Vandenbroucke                                     Neutrinos from blazars: observations</a:t>
            </a:r>
            <a:endParaRPr lang="en-US" dirty="0"/>
          </a:p>
        </p:txBody>
      </p:sp>
      <p:pic>
        <p:nvPicPr>
          <p:cNvPr id="9" name="Picture 8"/>
          <p:cNvPicPr>
            <a:picLocks noChangeAspect="1"/>
          </p:cNvPicPr>
          <p:nvPr/>
        </p:nvPicPr>
        <p:blipFill>
          <a:blip r:embed="rId3"/>
          <a:stretch>
            <a:fillRect/>
          </a:stretch>
        </p:blipFill>
        <p:spPr>
          <a:xfrm>
            <a:off x="244842" y="987547"/>
            <a:ext cx="7696200" cy="5489453"/>
          </a:xfrm>
          <a:prstGeom prst="rect">
            <a:avLst/>
          </a:prstGeom>
        </p:spPr>
      </p:pic>
      <p:sp>
        <p:nvSpPr>
          <p:cNvPr id="7" name="TextBox 6"/>
          <p:cNvSpPr txBox="1"/>
          <p:nvPr/>
        </p:nvSpPr>
        <p:spPr>
          <a:xfrm>
            <a:off x="3852893" y="718731"/>
            <a:ext cx="1438214" cy="400110"/>
          </a:xfrm>
          <a:prstGeom prst="rect">
            <a:avLst/>
          </a:prstGeom>
          <a:noFill/>
        </p:spPr>
        <p:txBody>
          <a:bodyPr wrap="none" rtlCol="0">
            <a:spAutoFit/>
          </a:bodyPr>
          <a:lstStyle/>
          <a:p>
            <a:r>
              <a:rPr lang="en-US" sz="2000" dirty="0"/>
              <a:t>103 events</a:t>
            </a:r>
          </a:p>
        </p:txBody>
      </p:sp>
    </p:spTree>
    <p:extLst>
      <p:ext uri="{BB962C8B-B14F-4D97-AF65-F5344CB8AC3E}">
        <p14:creationId xmlns:p14="http://schemas.microsoft.com/office/powerpoint/2010/main" val="180093742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10" name="Shape 60"/>
          <p:cNvPicPr preferRelativeResize="0">
            <a:picLocks noChangeAspect="1"/>
          </p:cNvPicPr>
          <p:nvPr/>
        </p:nvPicPr>
        <p:blipFill>
          <a:blip r:embed="rId3">
            <a:alphaModFix/>
          </a:blip>
          <a:stretch>
            <a:fillRect/>
          </a:stretch>
        </p:blipFill>
        <p:spPr>
          <a:xfrm>
            <a:off x="5350746" y="838200"/>
            <a:ext cx="3588466" cy="3588466"/>
          </a:xfrm>
          <a:prstGeom prst="rect">
            <a:avLst/>
          </a:prstGeom>
          <a:noFill/>
          <a:ln>
            <a:noFill/>
          </a:ln>
        </p:spPr>
      </p:pic>
      <p:pic>
        <p:nvPicPr>
          <p:cNvPr id="12" name="Shape 86"/>
          <p:cNvPicPr preferRelativeResize="0">
            <a:picLocks noChangeAspect="1"/>
          </p:cNvPicPr>
          <p:nvPr/>
        </p:nvPicPr>
        <p:blipFill>
          <a:blip r:embed="rId4">
            <a:alphaModFix/>
          </a:blip>
          <a:stretch>
            <a:fillRect/>
          </a:stretch>
        </p:blipFill>
        <p:spPr>
          <a:xfrm>
            <a:off x="1" y="1242006"/>
            <a:ext cx="5333423" cy="3757628"/>
          </a:xfrm>
          <a:prstGeom prst="rect">
            <a:avLst/>
          </a:prstGeom>
          <a:noFill/>
          <a:ln>
            <a:noFill/>
          </a:ln>
        </p:spPr>
      </p:pic>
      <p:sp>
        <p:nvSpPr>
          <p:cNvPr id="2" name="Title 1"/>
          <p:cNvSpPr>
            <a:spLocks noGrp="1"/>
          </p:cNvSpPr>
          <p:nvPr>
            <p:ph type="title"/>
          </p:nvPr>
        </p:nvSpPr>
        <p:spPr>
          <a:xfrm>
            <a:off x="1" y="0"/>
            <a:ext cx="9177336" cy="662419"/>
          </a:xfrm>
        </p:spPr>
        <p:txBody>
          <a:bodyPr/>
          <a:lstStyle/>
          <a:p>
            <a:r>
              <a:rPr lang="en-US" dirty="0"/>
              <a:t>A possible Glashow resonance event</a:t>
            </a:r>
          </a:p>
        </p:txBody>
      </p:sp>
      <p:sp>
        <p:nvSpPr>
          <p:cNvPr id="3" name="TextBox 2"/>
          <p:cNvSpPr txBox="1"/>
          <p:nvPr/>
        </p:nvSpPr>
        <p:spPr>
          <a:xfrm>
            <a:off x="778093" y="2109839"/>
            <a:ext cx="1987568" cy="707886"/>
          </a:xfrm>
          <a:prstGeom prst="rect">
            <a:avLst/>
          </a:prstGeom>
          <a:noFill/>
        </p:spPr>
        <p:txBody>
          <a:bodyPr wrap="square" rtlCol="0">
            <a:spAutoFit/>
          </a:bodyPr>
          <a:lstStyle/>
          <a:p>
            <a:pPr algn="ctr"/>
            <a:r>
              <a:rPr lang="en-US" sz="2000" dirty="0"/>
              <a:t>Resonance:</a:t>
            </a:r>
          </a:p>
          <a:p>
            <a:pPr algn="ctr"/>
            <a:r>
              <a:rPr lang="en-US" sz="2000" dirty="0" err="1"/>
              <a:t>E</a:t>
            </a:r>
            <a:r>
              <a:rPr lang="en-US" sz="2000" baseline="-25000" dirty="0" err="1">
                <a:latin typeface="Symbol" charset="2"/>
                <a:cs typeface="Symbol" charset="2"/>
              </a:rPr>
              <a:t>n</a:t>
            </a:r>
            <a:r>
              <a:rPr lang="en-US" sz="2000" dirty="0"/>
              <a:t> = 6.3 </a:t>
            </a:r>
            <a:r>
              <a:rPr lang="en-US" sz="2000" dirty="0" err="1"/>
              <a:t>PeV</a:t>
            </a:r>
            <a:endParaRPr lang="en-US" sz="2000" dirty="0"/>
          </a:p>
        </p:txBody>
      </p:sp>
      <p:sp>
        <p:nvSpPr>
          <p:cNvPr id="4" name="TextBox 3"/>
          <p:cNvSpPr txBox="1"/>
          <p:nvPr/>
        </p:nvSpPr>
        <p:spPr>
          <a:xfrm>
            <a:off x="203717" y="5334000"/>
            <a:ext cx="8915399" cy="1107996"/>
          </a:xfrm>
          <a:prstGeom prst="rect">
            <a:avLst/>
          </a:prstGeom>
          <a:noFill/>
        </p:spPr>
        <p:txBody>
          <a:bodyPr wrap="square" rtlCol="0">
            <a:spAutoFit/>
          </a:bodyPr>
          <a:lstStyle/>
          <a:p>
            <a:pPr marL="342900" indent="-342900">
              <a:buFont typeface="Arial" charset="0"/>
              <a:buChar char="•"/>
            </a:pPr>
            <a:r>
              <a:rPr lang="en-US" sz="2200" dirty="0">
                <a:latin typeface="+mn-lt"/>
              </a:rPr>
              <a:t>Event not contained:  identified in partially contained </a:t>
            </a:r>
            <a:r>
              <a:rPr lang="en-US" sz="2200" dirty="0" err="1">
                <a:latin typeface="+mn-lt"/>
              </a:rPr>
              <a:t>PeV</a:t>
            </a:r>
            <a:r>
              <a:rPr lang="en-US" sz="2200" dirty="0">
                <a:latin typeface="+mn-lt"/>
              </a:rPr>
              <a:t> search (PEPE)</a:t>
            </a:r>
          </a:p>
          <a:p>
            <a:pPr marL="342900" indent="-342900">
              <a:buFont typeface="Arial" charset="0"/>
              <a:buChar char="•"/>
            </a:pPr>
            <a:r>
              <a:rPr lang="en-US" sz="2200" b="1" i="1" dirty="0">
                <a:latin typeface="+mn-lt"/>
              </a:rPr>
              <a:t>Deposited</a:t>
            </a:r>
            <a:r>
              <a:rPr lang="en-US" sz="2200" dirty="0">
                <a:latin typeface="+mn-lt"/>
              </a:rPr>
              <a:t> energy: 5.9±0.18 </a:t>
            </a:r>
            <a:r>
              <a:rPr lang="en-US" sz="2200" dirty="0" err="1">
                <a:latin typeface="+mn-lt"/>
              </a:rPr>
              <a:t>PeV</a:t>
            </a:r>
            <a:r>
              <a:rPr lang="en-US" sz="2200" dirty="0">
                <a:latin typeface="+mn-lt"/>
              </a:rPr>
              <a:t> (stat only)</a:t>
            </a:r>
          </a:p>
          <a:p>
            <a:pPr marL="342900" indent="-342900">
              <a:buFont typeface="Arial" charset="0"/>
              <a:buChar char="•"/>
            </a:pPr>
            <a:r>
              <a:rPr lang="en-US" sz="2200" dirty="0" err="1">
                <a:latin typeface="+mn-lt"/>
              </a:rPr>
              <a:t>IceCube</a:t>
            </a:r>
            <a:r>
              <a:rPr lang="en-US" sz="2200" dirty="0">
                <a:latin typeface="+mn-lt"/>
              </a:rPr>
              <a:t>, 1710.01191 (ICRC)</a:t>
            </a:r>
          </a:p>
        </p:txBody>
      </p:sp>
      <p:sp>
        <p:nvSpPr>
          <p:cNvPr id="13" name="TextBox 12"/>
          <p:cNvSpPr txBox="1"/>
          <p:nvPr/>
        </p:nvSpPr>
        <p:spPr>
          <a:xfrm>
            <a:off x="5737812" y="4438490"/>
            <a:ext cx="2287999" cy="400110"/>
          </a:xfrm>
          <a:prstGeom prst="rect">
            <a:avLst/>
          </a:prstGeom>
          <a:noFill/>
        </p:spPr>
        <p:txBody>
          <a:bodyPr wrap="none" rtlCol="0">
            <a:spAutoFit/>
          </a:bodyPr>
          <a:lstStyle/>
          <a:p>
            <a:r>
              <a:rPr lang="en-US" sz="2000" b="1" dirty="0">
                <a:solidFill>
                  <a:srgbClr val="FF0000"/>
                </a:solidFill>
              </a:rPr>
              <a:t>Work in progress</a:t>
            </a:r>
          </a:p>
        </p:txBody>
      </p:sp>
      <p:sp>
        <p:nvSpPr>
          <p:cNvPr id="5" name="Footer Placeholder 4"/>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110</a:t>
            </a:fld>
            <a:endParaRPr lang="en-US" dirty="0"/>
          </a:p>
        </p:txBody>
      </p:sp>
    </p:spTree>
    <p:extLst>
      <p:ext uri="{BB962C8B-B14F-4D97-AF65-F5344CB8AC3E}">
        <p14:creationId xmlns:p14="http://schemas.microsoft.com/office/powerpoint/2010/main" val="18988361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12800"/>
          </a:xfrm>
        </p:spPr>
        <p:txBody>
          <a:bodyPr/>
          <a:lstStyle/>
          <a:p>
            <a:r>
              <a:rPr lang="en-US" sz="2800" dirty="0"/>
              <a:t>An up-going muon neutrino track depositing several </a:t>
            </a:r>
            <a:r>
              <a:rPr lang="en-US" sz="2800" dirty="0" err="1"/>
              <a:t>PeV</a:t>
            </a:r>
            <a:endParaRPr lang="en-US" sz="28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8300" y="927781"/>
            <a:ext cx="3784598" cy="3784598"/>
          </a:xfrm>
          <a:prstGeom prst="rect">
            <a:avLst/>
          </a:prstGeom>
        </p:spPr>
      </p:pic>
      <p:sp>
        <p:nvSpPr>
          <p:cNvPr id="8" name="TextBox 7"/>
          <p:cNvSpPr txBox="1"/>
          <p:nvPr/>
        </p:nvSpPr>
        <p:spPr>
          <a:xfrm>
            <a:off x="444500" y="5015547"/>
            <a:ext cx="8064309" cy="1477328"/>
          </a:xfrm>
          <a:prstGeom prst="rect">
            <a:avLst/>
          </a:prstGeom>
          <a:noFill/>
        </p:spPr>
        <p:txBody>
          <a:bodyPr wrap="square" rtlCol="0">
            <a:spAutoFit/>
          </a:bodyPr>
          <a:lstStyle/>
          <a:p>
            <a:pPr marL="342900" indent="-342900">
              <a:buFont typeface="Arial" charset="0"/>
              <a:buChar char="•"/>
            </a:pPr>
            <a:r>
              <a:rPr lang="en-US" sz="1800" dirty="0"/>
              <a:t>Track with &lt;1°angular resolution</a:t>
            </a:r>
          </a:p>
          <a:p>
            <a:pPr marL="342900" indent="-342900">
              <a:buFont typeface="Arial" charset="0"/>
              <a:buChar char="•"/>
            </a:pPr>
            <a:r>
              <a:rPr lang="en-US" sz="1800" dirty="0"/>
              <a:t>Discovered in six-year (2009-2015) astrophysical muon neutrino analysis</a:t>
            </a:r>
          </a:p>
          <a:p>
            <a:pPr marL="342900" indent="-342900">
              <a:buFont typeface="Arial" charset="0"/>
              <a:buChar char="•"/>
            </a:pPr>
            <a:r>
              <a:rPr lang="en-US" sz="1800" dirty="0"/>
              <a:t>Deposited 2.6 </a:t>
            </a:r>
            <a:r>
              <a:rPr lang="en-US" sz="1800" dirty="0" err="1"/>
              <a:t>PeV</a:t>
            </a:r>
            <a:r>
              <a:rPr lang="en-US" sz="1800" dirty="0"/>
              <a:t> (June 11, 2014)</a:t>
            </a:r>
          </a:p>
          <a:p>
            <a:pPr marL="342900" indent="-342900">
              <a:buFont typeface="Arial" charset="0"/>
              <a:buChar char="•"/>
            </a:pPr>
            <a:r>
              <a:rPr lang="en-US" sz="1800" dirty="0"/>
              <a:t>Neutrino energy likely several times larger</a:t>
            </a:r>
          </a:p>
          <a:p>
            <a:pPr marL="342900" indent="-342900">
              <a:buFont typeface="Arial" charset="0"/>
              <a:buChar char="•"/>
            </a:pPr>
            <a:r>
              <a:rPr lang="en-US" sz="1800" dirty="0"/>
              <a:t>Less than 0.01% chance of being atmospheric background</a:t>
            </a:r>
          </a:p>
        </p:txBody>
      </p:sp>
      <p:sp>
        <p:nvSpPr>
          <p:cNvPr id="9" name="TextBox 8"/>
          <p:cNvSpPr txBox="1"/>
          <p:nvPr/>
        </p:nvSpPr>
        <p:spPr>
          <a:xfrm>
            <a:off x="651378" y="2898784"/>
            <a:ext cx="1450333" cy="400110"/>
          </a:xfrm>
          <a:prstGeom prst="rect">
            <a:avLst/>
          </a:prstGeom>
          <a:noFill/>
        </p:spPr>
        <p:txBody>
          <a:bodyPr wrap="none" rtlCol="0">
            <a:spAutoFit/>
          </a:bodyPr>
          <a:lstStyle/>
          <a:p>
            <a:r>
              <a:rPr lang="en-US" sz="2000"/>
              <a:t>ATel</a:t>
            </a:r>
            <a:r>
              <a:rPr lang="en-US" sz="2000" dirty="0"/>
              <a:t> #7856</a:t>
            </a:r>
          </a:p>
        </p:txBody>
      </p:sp>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111</a:t>
            </a:fld>
            <a:endParaRPr lang="en-US" dirty="0"/>
          </a:p>
        </p:txBody>
      </p:sp>
    </p:spTree>
    <p:extLst>
      <p:ext uri="{BB962C8B-B14F-4D97-AF65-F5344CB8AC3E}">
        <p14:creationId xmlns:p14="http://schemas.microsoft.com/office/powerpoint/2010/main" val="377258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422710" y="479087"/>
            <a:ext cx="8495071" cy="5476645"/>
          </a:xfrm>
          <a:prstGeom prst="rect">
            <a:avLst/>
          </a:prstGeom>
        </p:spPr>
      </p:pic>
      <p:sp>
        <p:nvSpPr>
          <p:cNvPr id="7" name="TextBox 6"/>
          <p:cNvSpPr txBox="1"/>
          <p:nvPr/>
        </p:nvSpPr>
        <p:spPr>
          <a:xfrm>
            <a:off x="0" y="5867400"/>
            <a:ext cx="9129728" cy="707886"/>
          </a:xfrm>
          <a:prstGeom prst="rect">
            <a:avLst/>
          </a:prstGeom>
          <a:noFill/>
        </p:spPr>
        <p:txBody>
          <a:bodyPr wrap="square" rtlCol="0">
            <a:spAutoFit/>
          </a:bodyPr>
          <a:lstStyle/>
          <a:p>
            <a:pPr algn="ctr"/>
            <a:r>
              <a:rPr lang="en-US" sz="2000" dirty="0"/>
              <a:t>&gt;8 𝜎 detection of astrophysical neutrinos</a:t>
            </a:r>
          </a:p>
          <a:p>
            <a:pPr algn="ctr"/>
            <a:r>
              <a:rPr lang="en-US" sz="2000" dirty="0"/>
              <a:t>No significant clustering observed (103 events)</a:t>
            </a:r>
          </a:p>
        </p:txBody>
      </p:sp>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3200" dirty="0">
                <a:solidFill>
                  <a:schemeClr val="tx1"/>
                </a:solidFill>
                <a:latin typeface="+mj-lt"/>
              </a:rPr>
              <a:t>High-energy starting events (7.5 years)</a:t>
            </a:r>
            <a:endParaRPr lang="en-US" sz="3200" dirty="0">
              <a:solidFill>
                <a:schemeClr val="tx1"/>
              </a:solidFill>
              <a:latin typeface="+mj-lt"/>
            </a:endParaRP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12</a:t>
            </a:fld>
            <a:endParaRPr lang="en-US" dirty="0"/>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11" name="TextBox 10"/>
          <p:cNvSpPr txBox="1"/>
          <p:nvPr/>
        </p:nvSpPr>
        <p:spPr>
          <a:xfrm>
            <a:off x="6851617" y="4191000"/>
            <a:ext cx="2078454" cy="369332"/>
          </a:xfrm>
          <a:prstGeom prst="rect">
            <a:avLst/>
          </a:prstGeom>
          <a:noFill/>
        </p:spPr>
        <p:txBody>
          <a:bodyPr wrap="none" rtlCol="0">
            <a:spAutoFit/>
          </a:bodyPr>
          <a:lstStyle/>
          <a:p>
            <a:r>
              <a:rPr lang="en-US" sz="1800" b="1" dirty="0">
                <a:solidFill>
                  <a:srgbClr val="FF0000"/>
                </a:solidFill>
              </a:rPr>
              <a:t>Work in progress</a:t>
            </a:r>
          </a:p>
        </p:txBody>
      </p:sp>
      <p:sp>
        <p:nvSpPr>
          <p:cNvPr id="2" name="TextBox 1"/>
          <p:cNvSpPr txBox="1"/>
          <p:nvPr/>
        </p:nvSpPr>
        <p:spPr>
          <a:xfrm>
            <a:off x="4114800" y="4560332"/>
            <a:ext cx="1313180" cy="369332"/>
          </a:xfrm>
          <a:prstGeom prst="rect">
            <a:avLst/>
          </a:prstGeom>
          <a:noFill/>
        </p:spPr>
        <p:txBody>
          <a:bodyPr wrap="none" rtlCol="0">
            <a:spAutoFit/>
          </a:bodyPr>
          <a:lstStyle/>
          <a:p>
            <a:r>
              <a:rPr lang="en-US" sz="1800" dirty="0"/>
              <a:t>103 events</a:t>
            </a:r>
          </a:p>
        </p:txBody>
      </p:sp>
    </p:spTree>
    <p:extLst>
      <p:ext uri="{BB962C8B-B14F-4D97-AF65-F5344CB8AC3E}">
        <p14:creationId xmlns:p14="http://schemas.microsoft.com/office/powerpoint/2010/main" val="20234827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p:cNvSpPr>
            <a:spLocks noGrp="1"/>
          </p:cNvSpPr>
          <p:nvPr>
            <p:ph type="title"/>
          </p:nvPr>
        </p:nvSpPr>
        <p:spPr>
          <a:xfrm>
            <a:off x="0" y="274638"/>
            <a:ext cx="9144000" cy="1143000"/>
          </a:xfrm>
        </p:spPr>
        <p:txBody>
          <a:bodyPr/>
          <a:lstStyle/>
          <a:p>
            <a:r>
              <a:rPr lang="en-US" altLang="en-US" dirty="0"/>
              <a:t>A more traditional search:</a:t>
            </a:r>
            <a:br>
              <a:rPr lang="en-US" altLang="en-US" dirty="0"/>
            </a:br>
            <a:r>
              <a:rPr lang="en-US" altLang="en-US" dirty="0"/>
              <a:t>up-going muon neutrinos from the Northern hemisphere</a:t>
            </a:r>
          </a:p>
        </p:txBody>
      </p:sp>
      <p:pic>
        <p:nvPicPr>
          <p:cNvPr id="46085" name="Picture 6" descr="amanda-pengi.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90700"/>
            <a:ext cx="3536950" cy="420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13</a:t>
            </a:fld>
            <a:endParaRPr lang="en-US" dirty="0"/>
          </a:p>
        </p:txBody>
      </p:sp>
    </p:spTree>
    <p:extLst>
      <p:ext uri="{BB962C8B-B14F-4D97-AF65-F5344CB8AC3E}">
        <p14:creationId xmlns:p14="http://schemas.microsoft.com/office/powerpoint/2010/main" val="846018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672" y="762000"/>
            <a:ext cx="7696200" cy="4993556"/>
          </a:xfrm>
          <a:prstGeom prst="rect">
            <a:avLst/>
          </a:prstGeom>
        </p:spPr>
      </p:pic>
      <p:sp>
        <p:nvSpPr>
          <p:cNvPr id="2" name="Title 1"/>
          <p:cNvSpPr>
            <a:spLocks noGrp="1"/>
          </p:cNvSpPr>
          <p:nvPr>
            <p:ph type="title"/>
          </p:nvPr>
        </p:nvSpPr>
        <p:spPr>
          <a:xfrm>
            <a:off x="0" y="0"/>
            <a:ext cx="9144000" cy="923807"/>
          </a:xfrm>
        </p:spPr>
        <p:txBody>
          <a:bodyPr/>
          <a:lstStyle/>
          <a:p>
            <a:r>
              <a:rPr lang="en-US" dirty="0"/>
              <a:t>Through-going Northern tracks (8 years)</a:t>
            </a:r>
          </a:p>
        </p:txBody>
      </p:sp>
      <p:sp>
        <p:nvSpPr>
          <p:cNvPr id="5" name="Rectangle 4"/>
          <p:cNvSpPr/>
          <p:nvPr/>
        </p:nvSpPr>
        <p:spPr>
          <a:xfrm>
            <a:off x="4572000" y="2554069"/>
            <a:ext cx="3200400" cy="646331"/>
          </a:xfrm>
          <a:prstGeom prst="rect">
            <a:avLst/>
          </a:prstGeom>
          <a:noFill/>
          <a:effectLst>
            <a:outerShdw blurRad="50800" dist="50800" dir="5400000" algn="ctr" rotWithShape="0">
              <a:srgbClr val="000000">
                <a:alpha val="0"/>
              </a:srgbClr>
            </a:outerShdw>
          </a:effectLst>
        </p:spPr>
        <p:txBody>
          <a:bodyPr wrap="square">
            <a:spAutoFit/>
          </a:bodyPr>
          <a:lstStyle/>
          <a:p>
            <a:r>
              <a:rPr lang="en-US" sz="1800" dirty="0" err="1"/>
              <a:t>IceCube</a:t>
            </a:r>
            <a:r>
              <a:rPr lang="en-US" sz="1800" dirty="0"/>
              <a:t>, 1710.01191 (ICRC)</a:t>
            </a:r>
          </a:p>
          <a:p>
            <a:r>
              <a:rPr lang="en-US" sz="1800" dirty="0" err="1"/>
              <a:t>IceCube</a:t>
            </a:r>
            <a:r>
              <a:rPr lang="en-US" sz="1800" dirty="0"/>
              <a:t>, </a:t>
            </a:r>
            <a:r>
              <a:rPr lang="en-US" sz="1800" dirty="0" err="1"/>
              <a:t>ApJ</a:t>
            </a:r>
            <a:r>
              <a:rPr lang="en-US" sz="1800" dirty="0"/>
              <a:t> 833:3 (2016)</a:t>
            </a:r>
          </a:p>
        </p:txBody>
      </p:sp>
      <p:sp>
        <p:nvSpPr>
          <p:cNvPr id="6" name="TextBox 5"/>
          <p:cNvSpPr txBox="1"/>
          <p:nvPr/>
        </p:nvSpPr>
        <p:spPr>
          <a:xfrm>
            <a:off x="152400" y="5680501"/>
            <a:ext cx="8991600" cy="830997"/>
          </a:xfrm>
          <a:prstGeom prst="rect">
            <a:avLst/>
          </a:prstGeom>
          <a:noFill/>
        </p:spPr>
        <p:txBody>
          <a:bodyPr wrap="square" rtlCol="0">
            <a:spAutoFit/>
          </a:bodyPr>
          <a:lstStyle/>
          <a:p>
            <a:pPr algn="ctr"/>
            <a:r>
              <a:rPr lang="en-US" dirty="0"/>
              <a:t>Astrophysical neutrinos</a:t>
            </a:r>
          </a:p>
          <a:p>
            <a:pPr algn="ctr"/>
            <a:r>
              <a:rPr lang="en-US" dirty="0"/>
              <a:t>measured with two interaction and detection methods</a:t>
            </a:r>
          </a:p>
        </p:txBody>
      </p:sp>
      <p:sp>
        <p:nvSpPr>
          <p:cNvPr id="7" name="Slide Number Placeholder 6"/>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14</a:t>
            </a:fld>
            <a:endParaRPr lang="en-US" dirty="0"/>
          </a:p>
        </p:txBody>
      </p:sp>
      <p:sp>
        <p:nvSpPr>
          <p:cNvPr id="8" name="Footer Placeholder 7"/>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3" name="TextBox 2"/>
          <p:cNvSpPr txBox="1"/>
          <p:nvPr/>
        </p:nvSpPr>
        <p:spPr>
          <a:xfrm>
            <a:off x="1828800" y="2831068"/>
            <a:ext cx="1973617" cy="369332"/>
          </a:xfrm>
          <a:prstGeom prst="rect">
            <a:avLst/>
          </a:prstGeom>
          <a:noFill/>
        </p:spPr>
        <p:txBody>
          <a:bodyPr wrap="none" rtlCol="0">
            <a:spAutoFit/>
          </a:bodyPr>
          <a:lstStyle/>
          <a:p>
            <a:r>
              <a:rPr lang="en-US" sz="1800" dirty="0"/>
              <a:t>6.7 𝜎 significance</a:t>
            </a:r>
          </a:p>
        </p:txBody>
      </p:sp>
    </p:spTree>
    <p:extLst>
      <p:ext uri="{BB962C8B-B14F-4D97-AF65-F5344CB8AC3E}">
        <p14:creationId xmlns:p14="http://schemas.microsoft.com/office/powerpoint/2010/main" val="13302398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85185E-4C2F-AC45-AE3A-3D0D52B13A4B}"/>
              </a:ext>
            </a:extLst>
          </p:cNvPr>
          <p:cNvSpPr>
            <a:spLocks noGrp="1"/>
          </p:cNvSpPr>
          <p:nvPr>
            <p:ph type="title"/>
          </p:nvPr>
        </p:nvSpPr>
        <p:spPr>
          <a:xfrm>
            <a:off x="0" y="9525"/>
            <a:ext cx="9144000" cy="1133474"/>
          </a:xfrm>
        </p:spPr>
        <p:txBody>
          <a:bodyPr/>
          <a:lstStyle/>
          <a:p>
            <a:r>
              <a:rPr lang="en-US" dirty="0"/>
              <a:t>Complementary analyses</a:t>
            </a:r>
            <a:br>
              <a:rPr lang="en-US" dirty="0"/>
            </a:br>
            <a:r>
              <a:rPr lang="en-US" dirty="0"/>
              <a:t>characterizing the diffuse astrophysical neutrino flux</a:t>
            </a:r>
          </a:p>
        </p:txBody>
      </p:sp>
      <p:pic>
        <p:nvPicPr>
          <p:cNvPr id="8" name="Content Placeholder 7">
            <a:extLst>
              <a:ext uri="{FF2B5EF4-FFF2-40B4-BE49-F238E27FC236}">
                <a16:creationId xmlns:a16="http://schemas.microsoft.com/office/drawing/2014/main" id="{4016ACDE-6605-CB4F-99E7-8D8A117A0451}"/>
              </a:ext>
            </a:extLst>
          </p:cNvPr>
          <p:cNvPicPr>
            <a:picLocks noGrp="1" noChangeAspect="1"/>
          </p:cNvPicPr>
          <p:nvPr>
            <p:ph idx="1"/>
          </p:nvPr>
        </p:nvPicPr>
        <p:blipFill>
          <a:blip r:embed="rId3"/>
          <a:stretch>
            <a:fillRect/>
          </a:stretch>
        </p:blipFill>
        <p:spPr>
          <a:xfrm>
            <a:off x="290692" y="1206733"/>
            <a:ext cx="8562616" cy="3593424"/>
          </a:xfrm>
        </p:spPr>
      </p:pic>
      <p:sp>
        <p:nvSpPr>
          <p:cNvPr id="4" name="Footer Placeholder 3">
            <a:extLst>
              <a:ext uri="{FF2B5EF4-FFF2-40B4-BE49-F238E27FC236}">
                <a16:creationId xmlns:a16="http://schemas.microsoft.com/office/drawing/2014/main" id="{76FB6231-A9D8-6548-84D3-7D70297557A0}"/>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45C5B212-AEE7-BA40-9622-3AEB80934B38}"/>
              </a:ext>
            </a:extLst>
          </p:cNvPr>
          <p:cNvSpPr>
            <a:spLocks noGrp="1"/>
          </p:cNvSpPr>
          <p:nvPr>
            <p:ph type="sldNum" sz="quarter" idx="4"/>
          </p:nvPr>
        </p:nvSpPr>
        <p:spPr/>
        <p:txBody>
          <a:bodyPr/>
          <a:lstStyle/>
          <a:p>
            <a:pPr>
              <a:defRPr/>
            </a:pPr>
            <a:fld id="{FE987253-B894-114D-BDC2-8F3A1EBD88EF}" type="slidenum">
              <a:rPr lang="en-US" smtClean="0"/>
              <a:pPr>
                <a:defRPr/>
              </a:pPr>
              <a:t>15</a:t>
            </a:fld>
            <a:endParaRPr lang="en-US" dirty="0"/>
          </a:p>
        </p:txBody>
      </p:sp>
      <p:sp>
        <p:nvSpPr>
          <p:cNvPr id="9" name="Rectangle 8">
            <a:extLst>
              <a:ext uri="{FF2B5EF4-FFF2-40B4-BE49-F238E27FC236}">
                <a16:creationId xmlns:a16="http://schemas.microsoft.com/office/drawing/2014/main" id="{84BCA069-A985-4C4E-97A2-02C9AC0E36F5}"/>
              </a:ext>
            </a:extLst>
          </p:cNvPr>
          <p:cNvSpPr/>
          <p:nvPr/>
        </p:nvSpPr>
        <p:spPr>
          <a:xfrm>
            <a:off x="838200" y="4863891"/>
            <a:ext cx="7086600" cy="1477328"/>
          </a:xfrm>
          <a:prstGeom prst="rect">
            <a:avLst/>
          </a:prstGeom>
        </p:spPr>
        <p:txBody>
          <a:bodyPr wrap="square">
            <a:spAutoFit/>
          </a:bodyPr>
          <a:lstStyle/>
          <a:p>
            <a:pPr marL="342900" indent="-342900">
              <a:buFont typeface="Arial" panose="020B0604020202020204" pitchFamily="34" charset="0"/>
              <a:buChar char="•"/>
            </a:pPr>
            <a:r>
              <a:rPr lang="is-IS" sz="1800" dirty="0">
                <a:solidFill>
                  <a:srgbClr val="000000"/>
                </a:solidFill>
                <a:ea typeface="Arial" charset="0"/>
                <a:cs typeface="Arial" charset="0"/>
              </a:rPr>
              <a:t>Three different event selections with complementary (and overlapping) coverage in terms of energy, declination, and flavor</a:t>
            </a:r>
          </a:p>
          <a:p>
            <a:pPr marL="342900" indent="-342900">
              <a:buFont typeface="Arial" panose="020B0604020202020204" pitchFamily="34" charset="0"/>
              <a:buChar char="•"/>
            </a:pPr>
            <a:r>
              <a:rPr lang="is-IS" sz="1800" dirty="0">
                <a:solidFill>
                  <a:srgbClr val="000000"/>
                </a:solidFill>
                <a:ea typeface="Arial" charset="0"/>
                <a:cs typeface="Arial" charset="0"/>
              </a:rPr>
              <a:t>Global fit underway to test whether simplest model (isotropic, equal-flavor power law) can explain all results</a:t>
            </a:r>
          </a:p>
          <a:p>
            <a:pPr marL="342900" indent="-342900" algn="ctr">
              <a:buFont typeface="Arial" panose="020B0604020202020204" pitchFamily="34" charset="0"/>
              <a:buChar char="•"/>
            </a:pPr>
            <a:endParaRPr lang="is-IS" sz="1800" b="1" dirty="0">
              <a:solidFill>
                <a:srgbClr val="000000"/>
              </a:solidFill>
              <a:ea typeface="Arial" charset="0"/>
              <a:cs typeface="Arial" charset="0"/>
            </a:endParaRPr>
          </a:p>
        </p:txBody>
      </p:sp>
      <p:sp>
        <p:nvSpPr>
          <p:cNvPr id="10" name="TextBox 9">
            <a:extLst>
              <a:ext uri="{FF2B5EF4-FFF2-40B4-BE49-F238E27FC236}">
                <a16:creationId xmlns:a16="http://schemas.microsoft.com/office/drawing/2014/main" id="{E10C0F7A-3219-CE43-A5B2-0297E282FCD0}"/>
              </a:ext>
            </a:extLst>
          </p:cNvPr>
          <p:cNvSpPr txBox="1"/>
          <p:nvPr/>
        </p:nvSpPr>
        <p:spPr>
          <a:xfrm>
            <a:off x="5592814" y="3663433"/>
            <a:ext cx="3544560" cy="369332"/>
          </a:xfrm>
          <a:prstGeom prst="rect">
            <a:avLst/>
          </a:prstGeom>
          <a:noFill/>
        </p:spPr>
        <p:txBody>
          <a:bodyPr wrap="none" rtlCol="0">
            <a:spAutoFit/>
          </a:bodyPr>
          <a:lstStyle/>
          <a:p>
            <a:r>
              <a:rPr lang="en-US" sz="1800" dirty="0" err="1"/>
              <a:t>IceCube</a:t>
            </a:r>
            <a:r>
              <a:rPr lang="en-US" sz="1800" dirty="0"/>
              <a:t>, </a:t>
            </a:r>
            <a:r>
              <a:rPr lang="en-US" sz="1800" dirty="0" err="1"/>
              <a:t>PoS</a:t>
            </a:r>
            <a:r>
              <a:rPr lang="en-US" sz="1800" dirty="0"/>
              <a:t> (ICRC 2019) 1017</a:t>
            </a:r>
          </a:p>
        </p:txBody>
      </p:sp>
    </p:spTree>
    <p:extLst>
      <p:ext uri="{BB962C8B-B14F-4D97-AF65-F5344CB8AC3E}">
        <p14:creationId xmlns:p14="http://schemas.microsoft.com/office/powerpoint/2010/main" val="771765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99716"/>
            <a:ext cx="7391400" cy="1027471"/>
          </a:xfrm>
        </p:spPr>
        <p:txBody>
          <a:bodyPr/>
          <a:lstStyle/>
          <a:p>
            <a:r>
              <a:rPr lang="en-US" sz="3200" dirty="0"/>
              <a:t>All-sky search for discrete neutrino sources (neutrino clusters)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66798"/>
            <a:ext cx="4572000" cy="320511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884085"/>
            <a:ext cx="4572000" cy="3308513"/>
          </a:xfrm>
          <a:prstGeom prst="rect">
            <a:avLst/>
          </a:prstGeom>
        </p:spPr>
      </p:pic>
      <p:sp>
        <p:nvSpPr>
          <p:cNvPr id="7" name="Rectangle 6"/>
          <p:cNvSpPr/>
          <p:nvPr/>
        </p:nvSpPr>
        <p:spPr>
          <a:xfrm>
            <a:off x="699331" y="5431301"/>
            <a:ext cx="7586922" cy="830997"/>
          </a:xfrm>
          <a:prstGeom prst="rect">
            <a:avLst/>
          </a:prstGeom>
        </p:spPr>
        <p:txBody>
          <a:bodyPr wrap="square">
            <a:spAutoFit/>
          </a:bodyPr>
          <a:lstStyle/>
          <a:p>
            <a:pPr algn="ctr"/>
            <a:r>
              <a:rPr lang="is-IS" dirty="0">
                <a:solidFill>
                  <a:srgbClr val="000000"/>
                </a:solidFill>
                <a:ea typeface="Arial" charset="0"/>
                <a:cs typeface="Arial" charset="0"/>
              </a:rPr>
              <a:t>Comparing the measured diffuse flux with point source upper limits: </a:t>
            </a:r>
            <a:r>
              <a:rPr lang="is-IS" b="1" dirty="0">
                <a:solidFill>
                  <a:srgbClr val="000000"/>
                </a:solidFill>
                <a:ea typeface="Arial" charset="0"/>
                <a:cs typeface="Arial" charset="0"/>
              </a:rPr>
              <a:t>there are at least ~10</a:t>
            </a:r>
            <a:r>
              <a:rPr lang="is-IS" b="1" baseline="30000" dirty="0">
                <a:solidFill>
                  <a:srgbClr val="000000"/>
                </a:solidFill>
                <a:ea typeface="Arial" charset="0"/>
                <a:cs typeface="Arial" charset="0"/>
              </a:rPr>
              <a:t>2</a:t>
            </a:r>
            <a:r>
              <a:rPr lang="is-IS" b="1" dirty="0">
                <a:solidFill>
                  <a:srgbClr val="000000"/>
                </a:solidFill>
                <a:ea typeface="Arial" charset="0"/>
                <a:cs typeface="Arial" charset="0"/>
              </a:rPr>
              <a:t> sources</a:t>
            </a:r>
          </a:p>
        </p:txBody>
      </p:sp>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16</a:t>
            </a:fld>
            <a:endParaRPr lang="en-US" dirty="0"/>
          </a:p>
        </p:txBody>
      </p:sp>
      <p:sp>
        <p:nvSpPr>
          <p:cNvPr id="8" name="Rectangle 7"/>
          <p:cNvSpPr/>
          <p:nvPr/>
        </p:nvSpPr>
        <p:spPr>
          <a:xfrm>
            <a:off x="2819400" y="1524000"/>
            <a:ext cx="3185616" cy="369332"/>
          </a:xfrm>
          <a:prstGeom prst="rect">
            <a:avLst/>
          </a:prstGeom>
        </p:spPr>
        <p:txBody>
          <a:bodyPr wrap="none">
            <a:spAutoFit/>
          </a:bodyPr>
          <a:lstStyle/>
          <a:p>
            <a:pPr algn="ctr"/>
            <a:r>
              <a:rPr lang="is-IS" sz="1800" dirty="0">
                <a:solidFill>
                  <a:srgbClr val="000000"/>
                </a:solidFill>
                <a:ea typeface="Arial" charset="0"/>
                <a:cs typeface="Arial" charset="0"/>
              </a:rPr>
              <a:t>IceCube, ApJ 835:151 (2017)</a:t>
            </a:r>
          </a:p>
        </p:txBody>
      </p:sp>
      <p:sp>
        <p:nvSpPr>
          <p:cNvPr id="9" name="TextBox 8"/>
          <p:cNvSpPr txBox="1"/>
          <p:nvPr/>
        </p:nvSpPr>
        <p:spPr>
          <a:xfrm>
            <a:off x="152400" y="1483975"/>
            <a:ext cx="1806905" cy="400110"/>
          </a:xfrm>
          <a:prstGeom prst="rect">
            <a:avLst/>
          </a:prstGeom>
          <a:noFill/>
        </p:spPr>
        <p:txBody>
          <a:bodyPr wrap="none" rtlCol="0">
            <a:spAutoFit/>
          </a:bodyPr>
          <a:lstStyle/>
          <a:p>
            <a:r>
              <a:rPr lang="en-US" sz="2000" dirty="0"/>
              <a:t>7 year dataset</a:t>
            </a:r>
          </a:p>
        </p:txBody>
      </p:sp>
    </p:spTree>
    <p:extLst>
      <p:ext uri="{BB962C8B-B14F-4D97-AF65-F5344CB8AC3E}">
        <p14:creationId xmlns:p14="http://schemas.microsoft.com/office/powerpoint/2010/main" val="31516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3200" dirty="0"/>
              <a:t>What is producing the neutrinos?</a:t>
            </a:r>
            <a:br>
              <a:rPr lang="en-US" sz="3200" dirty="0"/>
            </a:br>
            <a:r>
              <a:rPr lang="en-US" sz="3200" dirty="0"/>
              <a:t>constraining candidate sources and source classes</a:t>
            </a:r>
          </a:p>
        </p:txBody>
      </p:sp>
      <p:sp>
        <p:nvSpPr>
          <p:cNvPr id="3" name="Content Placeholder 2"/>
          <p:cNvSpPr>
            <a:spLocks noGrp="1"/>
          </p:cNvSpPr>
          <p:nvPr>
            <p:ph idx="1"/>
          </p:nvPr>
        </p:nvSpPr>
        <p:spPr>
          <a:xfrm>
            <a:off x="2133600" y="1181100"/>
            <a:ext cx="5410200" cy="5334000"/>
          </a:xfrm>
        </p:spPr>
        <p:txBody>
          <a:bodyPr/>
          <a:lstStyle/>
          <a:p>
            <a:r>
              <a:rPr lang="en-US" sz="2200" dirty="0"/>
              <a:t>Blazars (time averaged)</a:t>
            </a:r>
          </a:p>
          <a:p>
            <a:r>
              <a:rPr lang="en-US" sz="2200" dirty="0"/>
              <a:t>Blazars (flares)</a:t>
            </a:r>
          </a:p>
          <a:p>
            <a:r>
              <a:rPr lang="en-US" sz="2200" dirty="0"/>
              <a:t>Gamma-ray bursts</a:t>
            </a:r>
          </a:p>
          <a:p>
            <a:r>
              <a:rPr lang="en-US" sz="2200" dirty="0"/>
              <a:t>Star-forming galaxies</a:t>
            </a:r>
          </a:p>
          <a:p>
            <a:r>
              <a:rPr lang="en-US" sz="2200" dirty="0"/>
              <a:t>Galaxy clusters</a:t>
            </a:r>
          </a:p>
          <a:p>
            <a:r>
              <a:rPr lang="en-US" sz="2200" dirty="0"/>
              <a:t>Supernovae</a:t>
            </a:r>
          </a:p>
          <a:p>
            <a:r>
              <a:rPr lang="en-US" sz="2200" dirty="0"/>
              <a:t>Galactic diffuse emission</a:t>
            </a:r>
          </a:p>
          <a:p>
            <a:r>
              <a:rPr lang="en-US" sz="2200" dirty="0"/>
              <a:t>Discrete Galactic sources</a:t>
            </a:r>
          </a:p>
          <a:p>
            <a:r>
              <a:rPr lang="en-US" sz="2200" dirty="0"/>
              <a:t>Binary black hole or neutron star mergers</a:t>
            </a:r>
          </a:p>
          <a:p>
            <a:r>
              <a:rPr lang="en-US" sz="2200" dirty="0"/>
              <a:t>Novae</a:t>
            </a:r>
          </a:p>
          <a:p>
            <a:r>
              <a:rPr lang="en-US" sz="2200" dirty="0"/>
              <a:t>Tidal disruption events</a:t>
            </a:r>
          </a:p>
          <a:p>
            <a:r>
              <a:rPr lang="en-US" sz="2200" dirty="0"/>
              <a:t>Fast radio bursts</a:t>
            </a:r>
          </a:p>
          <a:p>
            <a:r>
              <a:rPr lang="en-US" sz="2200" dirty="0"/>
              <a:t>Heavy dark matter</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17</a:t>
            </a:fld>
            <a:endParaRPr lang="en-US" dirty="0"/>
          </a:p>
        </p:txBody>
      </p:sp>
    </p:spTree>
    <p:extLst>
      <p:ext uri="{BB962C8B-B14F-4D97-AF65-F5344CB8AC3E}">
        <p14:creationId xmlns:p14="http://schemas.microsoft.com/office/powerpoint/2010/main" val="1330045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457200"/>
            <a:ext cx="9144000" cy="6054725"/>
            <a:chOff x="0" y="457200"/>
            <a:chExt cx="9144000" cy="6054725"/>
          </a:xfrm>
        </p:grpSpPr>
        <p:grpSp>
          <p:nvGrpSpPr>
            <p:cNvPr id="6" name="Group 5"/>
            <p:cNvGrpSpPr/>
            <p:nvPr/>
          </p:nvGrpSpPr>
          <p:grpSpPr>
            <a:xfrm>
              <a:off x="0" y="457200"/>
              <a:ext cx="9144000" cy="6054725"/>
              <a:chOff x="0" y="457200"/>
              <a:chExt cx="9144000" cy="6054725"/>
            </a:xfrm>
          </p:grpSpPr>
          <p:pic>
            <p:nvPicPr>
              <p:cNvPr id="19457" name="Picture 6" descr="ofu.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605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2157984" y="4495800"/>
                <a:ext cx="100584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987552" y="4535424"/>
                <a:ext cx="1252728" cy="466344"/>
              </a:xfrm>
              <a:prstGeom prst="rect">
                <a:avLst/>
              </a:prstGeom>
              <a:noFill/>
              <a:ln w="7493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867400" y="5819037"/>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8153400" y="5694806"/>
                <a:ext cx="990600" cy="571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extBox 1"/>
            <p:cNvSpPr txBox="1"/>
            <p:nvPr/>
          </p:nvSpPr>
          <p:spPr>
            <a:xfrm>
              <a:off x="7469981" y="1399513"/>
              <a:ext cx="1447800" cy="461665"/>
            </a:xfrm>
            <a:prstGeom prst="rect">
              <a:avLst/>
            </a:prstGeom>
            <a:solidFill>
              <a:schemeClr val="bg1"/>
            </a:solidFill>
            <a:effectLst/>
          </p:spPr>
          <p:txBody>
            <a:bodyPr wrap="square" rtlCol="0">
              <a:spAutoFit/>
            </a:bodyPr>
            <a:lstStyle/>
            <a:p>
              <a:endParaRPr lang="en-US">
                <a:solidFill>
                  <a:schemeClr val="bg1"/>
                </a:solidFill>
              </a:endParaRPr>
            </a:p>
          </p:txBody>
        </p:sp>
      </p:gr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18</a:t>
            </a:fld>
            <a:endParaRPr lang="en-US" dirty="0"/>
          </a:p>
        </p:txBody>
      </p:sp>
      <p:sp>
        <p:nvSpPr>
          <p:cNvPr id="5" name="TextBox 4"/>
          <p:cNvSpPr txBox="1"/>
          <p:nvPr/>
        </p:nvSpPr>
        <p:spPr>
          <a:xfrm>
            <a:off x="4650334" y="5865594"/>
            <a:ext cx="4493666" cy="646331"/>
          </a:xfrm>
          <a:prstGeom prst="rect">
            <a:avLst/>
          </a:prstGeom>
          <a:solidFill>
            <a:schemeClr val="bg1"/>
          </a:solidFill>
        </p:spPr>
        <p:txBody>
          <a:bodyPr wrap="none" rtlCol="0">
            <a:spAutoFit/>
          </a:bodyPr>
          <a:lstStyle/>
          <a:p>
            <a:pPr algn="r"/>
            <a:r>
              <a:rPr lang="en-US" sz="1800" dirty="0" err="1"/>
              <a:t>IceCube</a:t>
            </a:r>
            <a:r>
              <a:rPr lang="en-US" sz="1800" dirty="0"/>
              <a:t>, 1309.6979 (ICRC)</a:t>
            </a:r>
          </a:p>
          <a:p>
            <a:pPr algn="r"/>
            <a:r>
              <a:rPr lang="en-US" sz="1800" dirty="0" err="1"/>
              <a:t>IceCube</a:t>
            </a:r>
            <a:r>
              <a:rPr lang="en-US" sz="1800" dirty="0"/>
              <a:t>, </a:t>
            </a:r>
            <a:r>
              <a:rPr lang="en-US" sz="1800" dirty="0" err="1"/>
              <a:t>Astropart</a:t>
            </a:r>
            <a:r>
              <a:rPr lang="en-US" sz="1800" dirty="0"/>
              <a:t>. Phys. 92 (2017) 30-41</a:t>
            </a:r>
          </a:p>
        </p:txBody>
      </p:sp>
      <p:sp>
        <p:nvSpPr>
          <p:cNvPr id="19458" name="Title 1"/>
          <p:cNvSpPr>
            <a:spLocks noGrp="1"/>
          </p:cNvSpPr>
          <p:nvPr>
            <p:ph type="title"/>
          </p:nvPr>
        </p:nvSpPr>
        <p:spPr>
          <a:xfrm>
            <a:off x="0" y="7938"/>
            <a:ext cx="9144000" cy="1249362"/>
          </a:xfrm>
        </p:spPr>
        <p:txBody>
          <a:bodyPr/>
          <a:lstStyle/>
          <a:p>
            <a:r>
              <a:rPr lang="en-US" altLang="en-US" sz="3000" dirty="0" err="1"/>
              <a:t>IceCube</a:t>
            </a:r>
            <a:r>
              <a:rPr lang="en-US" altLang="en-US" sz="3000" dirty="0"/>
              <a:t> provides public real-time alerts to guide pointed observatories (radio, optical, x-ray, gamma-ray, …)</a:t>
            </a:r>
          </a:p>
        </p:txBody>
      </p:sp>
      <p:sp>
        <p:nvSpPr>
          <p:cNvPr id="10" name="TextBox 9"/>
          <p:cNvSpPr txBox="1"/>
          <p:nvPr/>
        </p:nvSpPr>
        <p:spPr>
          <a:xfrm>
            <a:off x="0" y="5588595"/>
            <a:ext cx="3097122" cy="923330"/>
          </a:xfrm>
          <a:prstGeom prst="rect">
            <a:avLst/>
          </a:prstGeom>
          <a:noFill/>
        </p:spPr>
        <p:txBody>
          <a:bodyPr wrap="square" rtlCol="0">
            <a:spAutoFit/>
          </a:bodyPr>
          <a:lstStyle/>
          <a:p>
            <a:pPr marL="342900" indent="-342900">
              <a:buFont typeface="Arial" charset="0"/>
              <a:buChar char="•"/>
            </a:pPr>
            <a:r>
              <a:rPr lang="en-US" sz="1800" dirty="0"/>
              <a:t>Real time (~1 minute) public alerts since 2016</a:t>
            </a:r>
          </a:p>
          <a:p>
            <a:pPr marL="342900" indent="-342900">
              <a:buFont typeface="Arial" charset="0"/>
              <a:buChar char="•"/>
            </a:pPr>
            <a:r>
              <a:rPr lang="en-US" sz="1800" dirty="0"/>
              <a:t>25 alerts to date (8/year)</a:t>
            </a:r>
          </a:p>
        </p:txBody>
      </p:sp>
      <p:sp>
        <p:nvSpPr>
          <p:cNvPr id="11" name="Footer Placeholder 10"/>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14704885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r>
              <a:rPr lang="en-US" dirty="0"/>
              <a:t>The first 10 </a:t>
            </a:r>
            <a:r>
              <a:rPr lang="en-US" dirty="0" err="1"/>
              <a:t>IceCube</a:t>
            </a:r>
            <a:r>
              <a:rPr lang="en-US" dirty="0"/>
              <a:t> real-time, public alerts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19</a:t>
            </a:fld>
            <a:endParaRPr lang="en-US" dirty="0"/>
          </a:p>
        </p:txBody>
      </p:sp>
      <p:pic>
        <p:nvPicPr>
          <p:cNvPr id="6" name="FINAL_Log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8600" y="838200"/>
            <a:ext cx="9525000" cy="5357813"/>
          </a:xfrm>
          <a:prstGeom prst="rect">
            <a:avLst/>
          </a:prstGeom>
        </p:spPr>
      </p:pic>
    </p:spTree>
    <p:extLst>
      <p:ext uri="{BB962C8B-B14F-4D97-AF65-F5344CB8AC3E}">
        <p14:creationId xmlns:p14="http://schemas.microsoft.com/office/powerpoint/2010/main" val="11395306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7"/>
          <p:cNvGrpSpPr>
            <a:grpSpLocks noChangeAspect="1"/>
          </p:cNvGrpSpPr>
          <p:nvPr/>
        </p:nvGrpSpPr>
        <p:grpSpPr>
          <a:xfrm>
            <a:off x="-97" y="-175575"/>
            <a:ext cx="9144097" cy="7033575"/>
            <a:chOff x="-152400" y="1219200"/>
            <a:chExt cx="7315200" cy="5626802"/>
          </a:xfrm>
          <a:effectLst>
            <a:outerShdw blurRad="50800" dist="38100" dir="5400000">
              <a:srgbClr val="000000">
                <a:alpha val="43000"/>
              </a:srgbClr>
            </a:outerShdw>
            <a:reflection stA="0" endPos="0" dir="5400000" sy="-100000" algn="bl" rotWithShape="0"/>
          </a:effectLst>
        </p:grpSpPr>
        <p:pic>
          <p:nvPicPr>
            <p:cNvPr id="16" name="Picture 15"/>
            <p:cNvPicPr>
              <a:picLocks noChangeAspect="1"/>
            </p:cNvPicPr>
            <p:nvPr/>
          </p:nvPicPr>
          <p:blipFill rotWithShape="1">
            <a:blip r:embed="rId3"/>
            <a:srcRect l="2185" t="19258" r="23779" b="2463"/>
            <a:stretch/>
          </p:blipFill>
          <p:spPr>
            <a:xfrm>
              <a:off x="-152400" y="1219200"/>
              <a:ext cx="7315200" cy="5626802"/>
            </a:xfrm>
            <a:prstGeom prst="rect">
              <a:avLst/>
            </a:prstGeom>
            <a:effectLst>
              <a:reflection stA="0" endPos="0" dir="5400000" sy="-100000" algn="bl" rotWithShape="0"/>
            </a:effectLst>
          </p:spPr>
        </p:pic>
        <p:sp>
          <p:nvSpPr>
            <p:cNvPr id="17" name="Rectangle 16"/>
            <p:cNvSpPr/>
            <p:nvPr/>
          </p:nvSpPr>
          <p:spPr>
            <a:xfrm>
              <a:off x="5257800" y="1219200"/>
              <a:ext cx="1905000" cy="2895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8" name="Rectangle 17"/>
            <p:cNvSpPr/>
            <p:nvPr/>
          </p:nvSpPr>
          <p:spPr>
            <a:xfrm>
              <a:off x="5562600" y="4038600"/>
              <a:ext cx="1600200" cy="3048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9" name="Rectangle 18"/>
            <p:cNvSpPr/>
            <p:nvPr/>
          </p:nvSpPr>
          <p:spPr>
            <a:xfrm>
              <a:off x="6705600" y="4191000"/>
              <a:ext cx="457200" cy="2286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20" name="Rectangle 19"/>
          <p:cNvSpPr/>
          <p:nvPr/>
        </p:nvSpPr>
        <p:spPr>
          <a:xfrm>
            <a:off x="-98" y="4343400"/>
            <a:ext cx="1981298" cy="9144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2" name="TextBox 1"/>
          <p:cNvSpPr txBox="1"/>
          <p:nvPr/>
        </p:nvSpPr>
        <p:spPr>
          <a:xfrm>
            <a:off x="4953000" y="64533"/>
            <a:ext cx="3738480" cy="1569660"/>
          </a:xfrm>
          <a:prstGeom prst="rect">
            <a:avLst/>
          </a:prstGeom>
          <a:noFill/>
        </p:spPr>
        <p:txBody>
          <a:bodyPr wrap="square" rtlCol="0">
            <a:spAutoFit/>
          </a:bodyPr>
          <a:lstStyle/>
          <a:p>
            <a:pPr algn="ctr"/>
            <a:r>
              <a:rPr lang="en-US" dirty="0">
                <a:solidFill>
                  <a:schemeClr val="bg1"/>
                </a:solidFill>
              </a:rPr>
              <a:t>Neutrinos and electromagnetic signals (esp. gamma rays) are complementary</a:t>
            </a:r>
            <a:endParaRPr lang="en-US" dirty="0">
              <a:solidFill>
                <a:srgbClr val="FF0000"/>
              </a:solidFill>
            </a:endParaRPr>
          </a:p>
        </p:txBody>
      </p:sp>
      <p:sp>
        <p:nvSpPr>
          <p:cNvPr id="9" name="TextBox 8">
            <a:extLst>
              <a:ext uri="{FF2B5EF4-FFF2-40B4-BE49-F238E27FC236}">
                <a16:creationId xmlns:a16="http://schemas.microsoft.com/office/drawing/2014/main" id="{5E9712BE-1441-EB48-9BD7-69FEAAB79954}"/>
              </a:ext>
            </a:extLst>
          </p:cNvPr>
          <p:cNvSpPr txBox="1"/>
          <p:nvPr/>
        </p:nvSpPr>
        <p:spPr>
          <a:xfrm>
            <a:off x="-22752" y="6019800"/>
            <a:ext cx="3223152" cy="707886"/>
          </a:xfrm>
          <a:prstGeom prst="rect">
            <a:avLst/>
          </a:prstGeom>
          <a:noFill/>
        </p:spPr>
        <p:txBody>
          <a:bodyPr wrap="square" rtlCol="0">
            <a:spAutoFit/>
          </a:bodyPr>
          <a:lstStyle/>
          <a:p>
            <a:pPr algn="ctr"/>
            <a:r>
              <a:rPr lang="en-US" sz="2000" dirty="0">
                <a:solidFill>
                  <a:schemeClr val="bg1"/>
                </a:solidFill>
              </a:rPr>
              <a:t>Neutrinos indicate a hadronic (or exotic) source</a:t>
            </a:r>
            <a:endParaRPr lang="en-US" sz="2000" dirty="0">
              <a:solidFill>
                <a:srgbClr val="FF0000"/>
              </a:solidFill>
            </a:endParaRPr>
          </a:p>
        </p:txBody>
      </p:sp>
    </p:spTree>
    <p:extLst>
      <p:ext uri="{BB962C8B-B14F-4D97-AF65-F5344CB8AC3E}">
        <p14:creationId xmlns:p14="http://schemas.microsoft.com/office/powerpoint/2010/main" val="1921412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52430"/>
          </a:xfrm>
          <a:prstGeom prst="rect">
            <a:avLst/>
          </a:prstGeom>
        </p:spPr>
      </p:pic>
      <p:sp>
        <p:nvSpPr>
          <p:cNvPr id="2" name="Title 1"/>
          <p:cNvSpPr>
            <a:spLocks noGrp="1"/>
          </p:cNvSpPr>
          <p:nvPr>
            <p:ph type="title"/>
          </p:nvPr>
        </p:nvSpPr>
        <p:spPr>
          <a:xfrm>
            <a:off x="5257800" y="1752600"/>
            <a:ext cx="3429000" cy="685800"/>
          </a:xfrm>
        </p:spPr>
        <p:txBody>
          <a:bodyPr/>
          <a:lstStyle/>
          <a:p>
            <a:r>
              <a:rPr lang="en-US" dirty="0"/>
              <a:t>IceCube-170922A</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20</a:t>
            </a:fld>
            <a:endParaRPr lang="en-US" dirty="0"/>
          </a:p>
        </p:txBody>
      </p:sp>
      <p:sp>
        <p:nvSpPr>
          <p:cNvPr id="10" name="TextBox 9"/>
          <p:cNvSpPr txBox="1"/>
          <p:nvPr/>
        </p:nvSpPr>
        <p:spPr>
          <a:xfrm>
            <a:off x="255666" y="5344983"/>
            <a:ext cx="8662115" cy="1015663"/>
          </a:xfrm>
          <a:prstGeom prst="rect">
            <a:avLst/>
          </a:prstGeom>
          <a:noFill/>
        </p:spPr>
        <p:txBody>
          <a:bodyPr wrap="none" rtlCol="0">
            <a:spAutoFit/>
          </a:bodyPr>
          <a:lstStyle/>
          <a:p>
            <a:pPr marL="342900" indent="-342900">
              <a:buFont typeface="Arial" charset="0"/>
              <a:buChar char="•"/>
            </a:pPr>
            <a:r>
              <a:rPr lang="en-US" sz="2000" dirty="0"/>
              <a:t>A track with angular uncertainty ~1°</a:t>
            </a:r>
          </a:p>
          <a:p>
            <a:pPr marL="342900" indent="-342900">
              <a:buFont typeface="Arial" charset="0"/>
              <a:buChar char="•"/>
            </a:pPr>
            <a:r>
              <a:rPr lang="en-US" sz="2000" dirty="0"/>
              <a:t>Declination +5.7°, deposited energy 24 </a:t>
            </a:r>
            <a:r>
              <a:rPr lang="en-US" sz="2000" dirty="0" err="1"/>
              <a:t>TeV</a:t>
            </a:r>
            <a:r>
              <a:rPr lang="en-US" sz="2000" dirty="0"/>
              <a:t>, neutrino energy ~290 </a:t>
            </a:r>
            <a:r>
              <a:rPr lang="en-US" sz="2000" dirty="0" err="1"/>
              <a:t>TeV</a:t>
            </a:r>
            <a:endParaRPr lang="en-US" sz="2000" dirty="0"/>
          </a:p>
          <a:p>
            <a:pPr marL="342900" indent="-342900">
              <a:buFont typeface="Arial" charset="0"/>
              <a:buChar char="•"/>
            </a:pPr>
            <a:r>
              <a:rPr lang="en-US" sz="2000" dirty="0"/>
              <a:t>Announced in public alert (GCN) 43 seconds after interaction</a:t>
            </a:r>
          </a:p>
        </p:txBody>
      </p:sp>
    </p:spTree>
    <p:extLst>
      <p:ext uri="{BB962C8B-B14F-4D97-AF65-F5344CB8AC3E}">
        <p14:creationId xmlns:p14="http://schemas.microsoft.com/office/powerpoint/2010/main" val="79047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9998-0D9A-054A-97CB-C36C92863269}"/>
              </a:ext>
            </a:extLst>
          </p:cNvPr>
          <p:cNvSpPr>
            <a:spLocks noGrp="1"/>
          </p:cNvSpPr>
          <p:nvPr>
            <p:ph type="title"/>
          </p:nvPr>
        </p:nvSpPr>
        <p:spPr>
          <a:xfrm>
            <a:off x="0" y="9525"/>
            <a:ext cx="9144000" cy="1408113"/>
          </a:xfrm>
        </p:spPr>
        <p:txBody>
          <a:bodyPr/>
          <a:lstStyle/>
          <a:p>
            <a:r>
              <a:rPr lang="en-US" dirty="0"/>
              <a:t>Fermi LAT: there was a flaring blazar</a:t>
            </a:r>
            <a:br>
              <a:rPr lang="en-US" dirty="0"/>
            </a:br>
            <a:r>
              <a:rPr lang="en-US" dirty="0"/>
              <a:t>coincident with IceCube-170922A</a:t>
            </a:r>
          </a:p>
        </p:txBody>
      </p:sp>
      <p:sp>
        <p:nvSpPr>
          <p:cNvPr id="4" name="Footer Placeholder 3">
            <a:extLst>
              <a:ext uri="{FF2B5EF4-FFF2-40B4-BE49-F238E27FC236}">
                <a16:creationId xmlns:a16="http://schemas.microsoft.com/office/drawing/2014/main" id="{FE48A173-B104-904C-8B4E-87F9ADA30399}"/>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212B1997-7928-6F40-976D-E7F906EE94C3}"/>
              </a:ext>
            </a:extLst>
          </p:cNvPr>
          <p:cNvSpPr>
            <a:spLocks noGrp="1"/>
          </p:cNvSpPr>
          <p:nvPr>
            <p:ph type="sldNum" sz="quarter" idx="4"/>
          </p:nvPr>
        </p:nvSpPr>
        <p:spPr/>
        <p:txBody>
          <a:bodyPr/>
          <a:lstStyle/>
          <a:p>
            <a:pPr>
              <a:defRPr/>
            </a:pPr>
            <a:fld id="{FE987253-B894-114D-BDC2-8F3A1EBD88EF}" type="slidenum">
              <a:rPr lang="en-US" smtClean="0"/>
              <a:pPr>
                <a:defRPr/>
              </a:pPr>
              <a:t>21</a:t>
            </a:fld>
            <a:endParaRPr lang="en-US" dirty="0"/>
          </a:p>
        </p:txBody>
      </p:sp>
      <p:pic>
        <p:nvPicPr>
          <p:cNvPr id="7" name="Picture 6" descr="A screenshot of a cell phone&#10;&#10;Description automatically generated">
            <a:extLst>
              <a:ext uri="{FF2B5EF4-FFF2-40B4-BE49-F238E27FC236}">
                <a16:creationId xmlns:a16="http://schemas.microsoft.com/office/drawing/2014/main" id="{E5A68B0E-EBA9-8B47-873E-D0CF70E349B8}"/>
              </a:ext>
            </a:extLst>
          </p:cNvPr>
          <p:cNvPicPr>
            <a:picLocks noChangeAspect="1"/>
          </p:cNvPicPr>
          <p:nvPr/>
        </p:nvPicPr>
        <p:blipFill>
          <a:blip r:embed="rId3"/>
          <a:stretch>
            <a:fillRect/>
          </a:stretch>
        </p:blipFill>
        <p:spPr>
          <a:xfrm>
            <a:off x="736600" y="1911350"/>
            <a:ext cx="7670800" cy="3035300"/>
          </a:xfrm>
          <a:prstGeom prst="rect">
            <a:avLst/>
          </a:prstGeom>
          <a:ln w="25400">
            <a:solidFill>
              <a:schemeClr val="tx1"/>
            </a:solidFill>
          </a:ln>
        </p:spPr>
      </p:pic>
      <p:sp>
        <p:nvSpPr>
          <p:cNvPr id="8" name="TextBox 7">
            <a:extLst>
              <a:ext uri="{FF2B5EF4-FFF2-40B4-BE49-F238E27FC236}">
                <a16:creationId xmlns:a16="http://schemas.microsoft.com/office/drawing/2014/main" id="{9153A91B-74E6-2E4F-81F7-F74752BCA7E4}"/>
              </a:ext>
            </a:extLst>
          </p:cNvPr>
          <p:cNvSpPr txBox="1"/>
          <p:nvPr/>
        </p:nvSpPr>
        <p:spPr>
          <a:xfrm>
            <a:off x="246689" y="5329743"/>
            <a:ext cx="8671092" cy="1015663"/>
          </a:xfrm>
          <a:prstGeom prst="rect">
            <a:avLst/>
          </a:prstGeom>
          <a:noFill/>
        </p:spPr>
        <p:txBody>
          <a:bodyPr wrap="none" rtlCol="0">
            <a:spAutoFit/>
          </a:bodyPr>
          <a:lstStyle/>
          <a:p>
            <a:pPr marL="342900" indent="-342900">
              <a:buFont typeface="Arial" panose="020B0604020202020204" pitchFamily="34" charset="0"/>
              <a:buChar char="•"/>
            </a:pPr>
            <a:r>
              <a:rPr lang="en-US" sz="2000" dirty="0"/>
              <a:t>TXS 0506+056: 3FGL J0509.4+0541 (and 3FHL)</a:t>
            </a:r>
          </a:p>
          <a:p>
            <a:pPr marL="342900" indent="-342900">
              <a:buFont typeface="Arial" panose="020B0604020202020204" pitchFamily="34" charset="0"/>
              <a:buChar char="•"/>
            </a:pPr>
            <a:r>
              <a:rPr lang="en-US" sz="2000" dirty="0"/>
              <a:t>Sep 15-27, 2017: 6x higher flux (&gt;100 MeV) than 3FGL (2.0±0.1 index)</a:t>
            </a:r>
          </a:p>
          <a:p>
            <a:pPr marL="342900" indent="-342900">
              <a:buFont typeface="Arial" panose="020B0604020202020204" pitchFamily="34" charset="0"/>
              <a:buChar char="•"/>
            </a:pPr>
            <a:r>
              <a:rPr lang="en-US" sz="2000" dirty="0"/>
              <a:t>OVRO, MOJAVE: increasing flux in prior year</a:t>
            </a:r>
          </a:p>
        </p:txBody>
      </p:sp>
    </p:spTree>
    <p:extLst>
      <p:ext uri="{BB962C8B-B14F-4D97-AF65-F5344CB8AC3E}">
        <p14:creationId xmlns:p14="http://schemas.microsoft.com/office/powerpoint/2010/main" val="27561169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93"/>
            <a:ext cx="9144000" cy="987864"/>
          </a:xfrm>
        </p:spPr>
        <p:txBody>
          <a:bodyPr/>
          <a:lstStyle/>
          <a:p>
            <a:r>
              <a:rPr lang="en-US" dirty="0"/>
              <a:t>A GeV gamma-ray blazar</a:t>
            </a:r>
            <a:br>
              <a:rPr lang="en-US" dirty="0"/>
            </a:br>
            <a:r>
              <a:rPr lang="en-US" dirty="0"/>
              <a:t>in the same direction as the ~290 </a:t>
            </a:r>
            <a:r>
              <a:rPr lang="en-US" dirty="0" err="1"/>
              <a:t>TeV</a:t>
            </a:r>
            <a:r>
              <a:rPr lang="en-US" dirty="0"/>
              <a:t> neutrino</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22</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50338"/>
          <a:stretch/>
        </p:blipFill>
        <p:spPr>
          <a:xfrm>
            <a:off x="2035860" y="1047796"/>
            <a:ext cx="5953426" cy="4832617"/>
          </a:xfrm>
          <a:prstGeom prst="rect">
            <a:avLst/>
          </a:prstGeom>
        </p:spPr>
      </p:pic>
      <p:sp>
        <p:nvSpPr>
          <p:cNvPr id="7" name="TextBox 6"/>
          <p:cNvSpPr txBox="1"/>
          <p:nvPr/>
        </p:nvSpPr>
        <p:spPr>
          <a:xfrm>
            <a:off x="1676400" y="5924419"/>
            <a:ext cx="6130204" cy="584775"/>
          </a:xfrm>
          <a:prstGeom prst="rect">
            <a:avLst/>
          </a:prstGeom>
          <a:noFill/>
        </p:spPr>
        <p:txBody>
          <a:bodyPr wrap="none" rtlCol="0">
            <a:spAutoFit/>
          </a:bodyPr>
          <a:lstStyle/>
          <a:p>
            <a:pPr marL="342900" indent="-342900">
              <a:buFont typeface="Arial" panose="020B0604020202020204" pitchFamily="34" charset="0"/>
              <a:buChar char="•"/>
            </a:pPr>
            <a:r>
              <a:rPr lang="en-US" sz="1600" dirty="0"/>
              <a:t>0.1°separation between blazar and best-fit neutrino direction</a:t>
            </a:r>
          </a:p>
          <a:p>
            <a:pPr marL="342900" indent="-342900">
              <a:buFont typeface="Arial" panose="020B0604020202020204" pitchFamily="34" charset="0"/>
              <a:buChar char="•"/>
            </a:pPr>
            <a:r>
              <a:rPr lang="en-US" sz="1600" dirty="0"/>
              <a:t>Rejection of chance coincidence?  3 𝜎</a:t>
            </a:r>
          </a:p>
        </p:txBody>
      </p:sp>
      <p:sp>
        <p:nvSpPr>
          <p:cNvPr id="8" name="TextBox 7">
            <a:extLst>
              <a:ext uri="{FF2B5EF4-FFF2-40B4-BE49-F238E27FC236}">
                <a16:creationId xmlns:a16="http://schemas.microsoft.com/office/drawing/2014/main" id="{30E503FC-AFBE-7446-BF8F-C33010CD5CE3}"/>
              </a:ext>
            </a:extLst>
          </p:cNvPr>
          <p:cNvSpPr txBox="1"/>
          <p:nvPr/>
        </p:nvSpPr>
        <p:spPr>
          <a:xfrm>
            <a:off x="2743200" y="3962400"/>
            <a:ext cx="3275256" cy="646331"/>
          </a:xfrm>
          <a:prstGeom prst="rect">
            <a:avLst/>
          </a:prstGeom>
          <a:noFill/>
        </p:spPr>
        <p:txBody>
          <a:bodyPr wrap="none" rtlCol="0">
            <a:spAutoFit/>
          </a:bodyPr>
          <a:lstStyle/>
          <a:p>
            <a:r>
              <a:rPr lang="en-US" sz="1800" dirty="0" err="1">
                <a:solidFill>
                  <a:schemeClr val="bg1"/>
                </a:solidFill>
              </a:rPr>
              <a:t>IceCube</a:t>
            </a:r>
            <a:r>
              <a:rPr lang="en-US" sz="1800" dirty="0">
                <a:solidFill>
                  <a:schemeClr val="bg1"/>
                </a:solidFill>
              </a:rPr>
              <a:t>+,</a:t>
            </a:r>
          </a:p>
          <a:p>
            <a:r>
              <a:rPr lang="en-US" sz="1800" dirty="0">
                <a:solidFill>
                  <a:schemeClr val="bg1"/>
                </a:solidFill>
              </a:rPr>
              <a:t>Science 361, eaat1378 (2018)</a:t>
            </a:r>
          </a:p>
        </p:txBody>
      </p:sp>
    </p:spTree>
    <p:extLst>
      <p:ext uri="{BB962C8B-B14F-4D97-AF65-F5344CB8AC3E}">
        <p14:creationId xmlns:p14="http://schemas.microsoft.com/office/powerpoint/2010/main" val="16998582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dirty="0"/>
              <a:t>Follow-up of IceCube-170922A by 23 observatories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23</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6609"/>
            <a:ext cx="9144000" cy="5125641"/>
          </a:xfrm>
          <a:prstGeom prst="rect">
            <a:avLst/>
          </a:prstGeom>
        </p:spPr>
      </p:pic>
    </p:spTree>
    <p:extLst>
      <p:ext uri="{BB962C8B-B14F-4D97-AF65-F5344CB8AC3E}">
        <p14:creationId xmlns:p14="http://schemas.microsoft.com/office/powerpoint/2010/main" val="4563945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0" y="0"/>
            <a:ext cx="9156290" cy="1143000"/>
          </a:xfrm>
        </p:spPr>
        <p:txBody>
          <a:bodyPr/>
          <a:lstStyle/>
          <a:p>
            <a:r>
              <a:rPr lang="en-US" sz="2800" dirty="0"/>
              <a:t>IceCube-170922A:</a:t>
            </a:r>
            <a:br>
              <a:rPr lang="en-US" sz="2800" dirty="0"/>
            </a:br>
            <a:r>
              <a:rPr lang="en-US" sz="2800" dirty="0"/>
              <a:t>a muon neutrino in the direction of a flaring GeV-</a:t>
            </a:r>
            <a:r>
              <a:rPr lang="en-US" sz="2800" dirty="0" err="1"/>
              <a:t>TeV</a:t>
            </a:r>
            <a:r>
              <a:rPr lang="en-US" sz="2800" dirty="0"/>
              <a:t> blazar</a:t>
            </a:r>
          </a:p>
        </p:txBody>
      </p:sp>
      <p:sp>
        <p:nvSpPr>
          <p:cNvPr id="3" name="Content Placeholder 2"/>
          <p:cNvSpPr>
            <a:spLocks noGrp="1"/>
          </p:cNvSpPr>
          <p:nvPr>
            <p:ph idx="1"/>
          </p:nvPr>
        </p:nvSpPr>
        <p:spPr>
          <a:xfrm>
            <a:off x="-12290" y="1066799"/>
            <a:ext cx="9144000" cy="5476875"/>
          </a:xfrm>
        </p:spPr>
        <p:txBody>
          <a:bodyPr/>
          <a:lstStyle/>
          <a:p>
            <a:r>
              <a:rPr lang="en-US" sz="2000" dirty="0"/>
              <a:t>An event selected with extremely high energy (EHE) event selection (simple requirement of large light deposit)</a:t>
            </a:r>
          </a:p>
          <a:p>
            <a:r>
              <a:rPr lang="en-US" sz="2000" dirty="0"/>
              <a:t>Track with ~1°angular resolution, declination = +5.7°</a:t>
            </a:r>
          </a:p>
          <a:p>
            <a:r>
              <a:rPr lang="en-US" sz="2000" dirty="0"/>
              <a:t>43 seconds from neutrino interaction to GCN publication</a:t>
            </a:r>
          </a:p>
          <a:p>
            <a:r>
              <a:rPr lang="en-US" sz="2000" dirty="0"/>
              <a:t>Coincident with known, flaring Fermi blazar (</a:t>
            </a:r>
            <a:r>
              <a:rPr lang="is-IS" sz="2000" dirty="0"/>
              <a:t>TXS 0506+056, a </a:t>
            </a:r>
            <a:r>
              <a:rPr lang="en-US" sz="2000" dirty="0"/>
              <a:t>BL Lac)</a:t>
            </a:r>
          </a:p>
          <a:p>
            <a:r>
              <a:rPr lang="en-US" sz="2000" dirty="0"/>
              <a:t>No previously known very-high-energy gamma-ray source</a:t>
            </a:r>
          </a:p>
          <a:p>
            <a:r>
              <a:rPr lang="en-US" sz="2000" dirty="0"/>
              <a:t>Not detected by initial H.E.S.S., VERITAS follow-up</a:t>
            </a:r>
          </a:p>
          <a:p>
            <a:r>
              <a:rPr lang="en-US" sz="2000" b="1" i="1" dirty="0">
                <a:solidFill>
                  <a:srgbClr val="0070C0"/>
                </a:solidFill>
              </a:rPr>
              <a:t>In 12-hour follow-up observation, MAGIC detected 5 </a:t>
            </a:r>
            <a:r>
              <a:rPr lang="en-US" altLang="en-US" sz="2000" b="1" i="1" dirty="0" err="1">
                <a:solidFill>
                  <a:srgbClr val="0070C0"/>
                </a:solidFill>
              </a:rPr>
              <a:t>σ</a:t>
            </a:r>
            <a:r>
              <a:rPr lang="en-US" sz="2000" b="1" i="1" dirty="0">
                <a:solidFill>
                  <a:srgbClr val="0070C0"/>
                </a:solidFill>
              </a:rPr>
              <a:t> source above 100 GeV</a:t>
            </a:r>
          </a:p>
          <a:p>
            <a:endParaRPr lang="en-US" sz="2000" dirty="0"/>
          </a:p>
          <a:p>
            <a:endParaRPr lang="en-US" sz="2000" dirty="0"/>
          </a:p>
          <a:p>
            <a:endParaRPr lang="en-US" sz="2000" dirty="0"/>
          </a:p>
          <a:p>
            <a:endParaRPr lang="en-US" sz="2000" dirty="0"/>
          </a:p>
          <a:p>
            <a:endParaRPr lang="en-US" sz="2000" dirty="0"/>
          </a:p>
          <a:p>
            <a:r>
              <a:rPr lang="en-US" sz="2000" dirty="0"/>
              <a:t>Subsequent detection by VERITAS</a:t>
            </a:r>
          </a:p>
          <a:p>
            <a:r>
              <a:rPr lang="en-US" sz="2000" dirty="0"/>
              <a:t>24 Astronomers Telegrams; measured </a:t>
            </a:r>
            <a:r>
              <a:rPr lang="hr-HR" sz="2000" dirty="0"/>
              <a:t>z = 0.3365 (</a:t>
            </a:r>
            <a:r>
              <a:rPr lang="hr-HR" sz="2000" dirty="0" err="1"/>
              <a:t>Paiano</a:t>
            </a:r>
            <a:r>
              <a:rPr lang="hr-HR" sz="2000" dirty="0"/>
              <a:t> </a:t>
            </a:r>
            <a:r>
              <a:rPr lang="hr-HR" sz="2000" dirty="0" err="1"/>
              <a:t>et</a:t>
            </a:r>
            <a:r>
              <a:rPr lang="hr-HR" sz="2000" dirty="0"/>
              <a:t> </a:t>
            </a:r>
            <a:r>
              <a:rPr lang="hr-HR" sz="2000" dirty="0" err="1"/>
              <a:t>al</a:t>
            </a:r>
            <a:r>
              <a:rPr lang="hr-HR" sz="2000" dirty="0"/>
              <a:t>. 2018)</a:t>
            </a:r>
            <a:endParaRPr lang="en-US" sz="2000"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24</a:t>
            </a:fld>
            <a:endParaRPr lang="en-US" dirty="0"/>
          </a:p>
        </p:txBody>
      </p:sp>
      <p:sp>
        <p:nvSpPr>
          <p:cNvPr id="6" name="Footer Placeholder 5"/>
          <p:cNvSpPr>
            <a:spLocks noGrp="1"/>
          </p:cNvSpPr>
          <p:nvPr>
            <p:ph type="ftr" sz="quarter" idx="3"/>
          </p:nvPr>
        </p:nvSpPr>
        <p:spPr/>
        <p:txBody>
          <a:bodyPr/>
          <a:lstStyle/>
          <a:p>
            <a:pPr>
              <a:defRPr/>
            </a:pPr>
            <a:r>
              <a:rPr lang="en-US"/>
              <a:t>Justin Vandenbroucke                                     Neutrinos from blazars: observations</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068" y="4038600"/>
            <a:ext cx="6365531" cy="1676826"/>
          </a:xfrm>
          <a:prstGeom prst="rect">
            <a:avLst/>
          </a:prstGeom>
          <a:ln w="25400">
            <a:solidFill>
              <a:schemeClr val="tx1"/>
            </a:solidFill>
          </a:ln>
        </p:spPr>
      </p:pic>
    </p:spTree>
    <p:extLst>
      <p:ext uri="{BB962C8B-B14F-4D97-AF65-F5344CB8AC3E}">
        <p14:creationId xmlns:p14="http://schemas.microsoft.com/office/powerpoint/2010/main" val="413654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794"/>
            <a:ext cx="9144000" cy="1092593"/>
          </a:xfrm>
        </p:spPr>
        <p:txBody>
          <a:bodyPr/>
          <a:lstStyle/>
          <a:p>
            <a:r>
              <a:rPr lang="en-US" dirty="0"/>
              <a:t>First detection of ~</a:t>
            </a:r>
            <a:r>
              <a:rPr lang="en-US" i="1" dirty="0" err="1"/>
              <a:t>TeV</a:t>
            </a:r>
            <a:r>
              <a:rPr lang="en-US" dirty="0"/>
              <a:t> gamma rays from the same direction as a high-energy neutrino</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25</a:t>
            </a:fld>
            <a:endParaRPr lang="en-US"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9936" t="-2030" r="128"/>
          <a:stretch/>
        </p:blipFill>
        <p:spPr>
          <a:xfrm>
            <a:off x="2215229" y="1066799"/>
            <a:ext cx="6705600" cy="5523282"/>
          </a:xfrm>
          <a:prstGeom prst="rect">
            <a:avLst/>
          </a:prstGeom>
        </p:spPr>
      </p:pic>
      <p:sp>
        <p:nvSpPr>
          <p:cNvPr id="8" name="TextBox 7">
            <a:extLst>
              <a:ext uri="{FF2B5EF4-FFF2-40B4-BE49-F238E27FC236}">
                <a16:creationId xmlns:a16="http://schemas.microsoft.com/office/drawing/2014/main" id="{AC2E2649-588F-F547-9546-57585DCCCF16}"/>
              </a:ext>
            </a:extLst>
          </p:cNvPr>
          <p:cNvSpPr txBox="1"/>
          <p:nvPr/>
        </p:nvSpPr>
        <p:spPr>
          <a:xfrm>
            <a:off x="3505200" y="1415534"/>
            <a:ext cx="4397358" cy="369332"/>
          </a:xfrm>
          <a:prstGeom prst="rect">
            <a:avLst/>
          </a:prstGeom>
          <a:noFill/>
        </p:spPr>
        <p:txBody>
          <a:bodyPr wrap="none" rtlCol="0">
            <a:spAutoFit/>
          </a:bodyPr>
          <a:lstStyle/>
          <a:p>
            <a:r>
              <a:rPr lang="en-US" sz="1800" dirty="0" err="1">
                <a:solidFill>
                  <a:schemeClr val="bg1"/>
                </a:solidFill>
              </a:rPr>
              <a:t>IceCube</a:t>
            </a:r>
            <a:r>
              <a:rPr lang="en-US" sz="1800" dirty="0">
                <a:solidFill>
                  <a:schemeClr val="bg1"/>
                </a:solidFill>
              </a:rPr>
              <a:t>+, Science 361, eaat1378 (2018)</a:t>
            </a:r>
          </a:p>
        </p:txBody>
      </p:sp>
      <p:sp>
        <p:nvSpPr>
          <p:cNvPr id="9" name="TextBox 8">
            <a:extLst>
              <a:ext uri="{FF2B5EF4-FFF2-40B4-BE49-F238E27FC236}">
                <a16:creationId xmlns:a16="http://schemas.microsoft.com/office/drawing/2014/main" id="{9544DC72-DE56-C04C-AF8E-8B70B59E41F4}"/>
              </a:ext>
            </a:extLst>
          </p:cNvPr>
          <p:cNvSpPr txBox="1"/>
          <p:nvPr/>
        </p:nvSpPr>
        <p:spPr>
          <a:xfrm>
            <a:off x="3342740" y="1805449"/>
            <a:ext cx="2225289" cy="707886"/>
          </a:xfrm>
          <a:prstGeom prst="rect">
            <a:avLst/>
          </a:prstGeom>
          <a:noFill/>
        </p:spPr>
        <p:txBody>
          <a:bodyPr wrap="none" rtlCol="0">
            <a:spAutoFit/>
          </a:bodyPr>
          <a:lstStyle/>
          <a:p>
            <a:r>
              <a:rPr lang="en-US" sz="2000" dirty="0">
                <a:solidFill>
                  <a:srgbClr val="E3B788"/>
                </a:solidFill>
              </a:rPr>
              <a:t>Original 𝜈 GCN</a:t>
            </a:r>
          </a:p>
          <a:p>
            <a:r>
              <a:rPr lang="en-US" sz="2000" dirty="0">
                <a:solidFill>
                  <a:srgbClr val="74C034"/>
                </a:solidFill>
              </a:rPr>
              <a:t>Refined 𝜈 position</a:t>
            </a:r>
          </a:p>
        </p:txBody>
      </p:sp>
      <p:sp>
        <p:nvSpPr>
          <p:cNvPr id="10" name="TextBox 9">
            <a:extLst>
              <a:ext uri="{FF2B5EF4-FFF2-40B4-BE49-F238E27FC236}">
                <a16:creationId xmlns:a16="http://schemas.microsoft.com/office/drawing/2014/main" id="{2D171174-3D62-A149-AA53-32AD3BF99742}"/>
              </a:ext>
            </a:extLst>
          </p:cNvPr>
          <p:cNvSpPr txBox="1"/>
          <p:nvPr/>
        </p:nvSpPr>
        <p:spPr>
          <a:xfrm>
            <a:off x="249214" y="4434467"/>
            <a:ext cx="2135521" cy="707886"/>
          </a:xfrm>
          <a:prstGeom prst="rect">
            <a:avLst/>
          </a:prstGeom>
          <a:noFill/>
        </p:spPr>
        <p:txBody>
          <a:bodyPr wrap="none" rtlCol="0">
            <a:spAutoFit/>
          </a:bodyPr>
          <a:lstStyle/>
          <a:p>
            <a:r>
              <a:rPr lang="en-US" sz="2000" dirty="0"/>
              <a:t>MAGIC detection</a:t>
            </a:r>
          </a:p>
          <a:p>
            <a:r>
              <a:rPr lang="en-US" sz="2000" dirty="0"/>
              <a:t>up to ~0.4 </a:t>
            </a:r>
            <a:r>
              <a:rPr lang="en-US" sz="2000" dirty="0" err="1"/>
              <a:t>TeV</a:t>
            </a:r>
            <a:endParaRPr lang="en-US" sz="2000" dirty="0"/>
          </a:p>
        </p:txBody>
      </p:sp>
    </p:spTree>
    <p:extLst>
      <p:ext uri="{BB962C8B-B14F-4D97-AF65-F5344CB8AC3E}">
        <p14:creationId xmlns:p14="http://schemas.microsoft.com/office/powerpoint/2010/main" val="1187951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525"/>
            <a:ext cx="9144000" cy="1133474"/>
          </a:xfrm>
        </p:spPr>
        <p:txBody>
          <a:bodyPr/>
          <a:lstStyle/>
          <a:p>
            <a:r>
              <a:rPr lang="en-US" dirty="0"/>
              <a:t>Neutrinos from blazar TXS 0506+056: two papers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26</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3000"/>
            <a:ext cx="3699692" cy="4710112"/>
          </a:xfrm>
          <a:prstGeom prst="rect">
            <a:avLst/>
          </a:prstGeom>
        </p:spPr>
      </p:pic>
      <p:sp>
        <p:nvSpPr>
          <p:cNvPr id="3" name="TextBox 2"/>
          <p:cNvSpPr txBox="1"/>
          <p:nvPr/>
        </p:nvSpPr>
        <p:spPr>
          <a:xfrm>
            <a:off x="4419600" y="1420564"/>
            <a:ext cx="3929062" cy="4154984"/>
          </a:xfrm>
          <a:prstGeom prst="rect">
            <a:avLst/>
          </a:prstGeom>
          <a:noFill/>
        </p:spPr>
        <p:txBody>
          <a:bodyPr wrap="square" rtlCol="0">
            <a:spAutoFit/>
          </a:bodyPr>
          <a:lstStyle/>
          <a:p>
            <a:pPr marL="342900" indent="-342900">
              <a:buFont typeface="Arial" charset="0"/>
              <a:buChar char="•"/>
            </a:pPr>
            <a:r>
              <a:rPr lang="en-US" dirty="0"/>
              <a:t>“</a:t>
            </a:r>
            <a:r>
              <a:rPr lang="en-US" dirty="0" err="1"/>
              <a:t>Multimessenger</a:t>
            </a:r>
            <a:r>
              <a:rPr lang="en-US" dirty="0"/>
              <a:t> observations of a flaring blazar coincident with high-energy neutrino IceCube-170922A”</a:t>
            </a:r>
          </a:p>
          <a:p>
            <a:pPr marL="342900" indent="-342900">
              <a:buFont typeface="Arial" charset="0"/>
              <a:buChar char="•"/>
            </a:pPr>
            <a:endParaRPr lang="en-US" dirty="0"/>
          </a:p>
          <a:p>
            <a:pPr marL="342900" indent="-342900">
              <a:buFont typeface="Arial" charset="0"/>
              <a:buChar char="•"/>
            </a:pPr>
            <a:r>
              <a:rPr lang="en-US" dirty="0"/>
              <a:t>“Neutrino emission from the direction of the blazar TXS 0506+056 prior to the IceCube-170922A alert”</a:t>
            </a:r>
          </a:p>
        </p:txBody>
      </p:sp>
    </p:spTree>
    <p:extLst>
      <p:ext uri="{BB962C8B-B14F-4D97-AF65-F5344CB8AC3E}">
        <p14:creationId xmlns:p14="http://schemas.microsoft.com/office/powerpoint/2010/main" val="37515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138"/>
          <a:stretch/>
        </p:blipFill>
        <p:spPr>
          <a:xfrm>
            <a:off x="1775871" y="1276000"/>
            <a:ext cx="5592258" cy="4306000"/>
          </a:xfrm>
          <a:prstGeom prst="rect">
            <a:avLst/>
          </a:prstGeom>
        </p:spPr>
      </p:pic>
      <p:sp>
        <p:nvSpPr>
          <p:cNvPr id="2" name="Title 1"/>
          <p:cNvSpPr>
            <a:spLocks noGrp="1"/>
          </p:cNvSpPr>
          <p:nvPr>
            <p:ph type="title"/>
          </p:nvPr>
        </p:nvSpPr>
        <p:spPr>
          <a:xfrm>
            <a:off x="0" y="0"/>
            <a:ext cx="9144000" cy="914400"/>
          </a:xfrm>
        </p:spPr>
        <p:txBody>
          <a:bodyPr/>
          <a:lstStyle/>
          <a:p>
            <a:r>
              <a:rPr lang="en-US" dirty="0"/>
              <a:t>Archival </a:t>
            </a:r>
            <a:r>
              <a:rPr lang="en-US" dirty="0" err="1"/>
              <a:t>IceCube</a:t>
            </a:r>
            <a:r>
              <a:rPr lang="en-US" dirty="0"/>
              <a:t> data in the direction of</a:t>
            </a:r>
            <a:br>
              <a:rPr lang="en-US" dirty="0"/>
            </a:br>
            <a:r>
              <a:rPr lang="en-US" dirty="0"/>
              <a:t>TXS 0506+056</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27</a:t>
            </a:fld>
            <a:endParaRPr lang="en-US" dirty="0"/>
          </a:p>
        </p:txBody>
      </p:sp>
      <p:sp>
        <p:nvSpPr>
          <p:cNvPr id="7" name="TextBox 6"/>
          <p:cNvSpPr txBox="1"/>
          <p:nvPr/>
        </p:nvSpPr>
        <p:spPr>
          <a:xfrm>
            <a:off x="431006" y="5221401"/>
            <a:ext cx="8458200" cy="1200329"/>
          </a:xfrm>
          <a:prstGeom prst="rect">
            <a:avLst/>
          </a:prstGeom>
          <a:noFill/>
        </p:spPr>
        <p:txBody>
          <a:bodyPr wrap="square" rtlCol="0">
            <a:spAutoFit/>
          </a:bodyPr>
          <a:lstStyle/>
          <a:p>
            <a:pPr marL="342900" indent="-342900">
              <a:buFont typeface="Arial" charset="0"/>
              <a:buChar char="•"/>
            </a:pPr>
            <a:endParaRPr lang="en-US" dirty="0"/>
          </a:p>
          <a:p>
            <a:pPr marL="342900" indent="-342900">
              <a:buFont typeface="Arial" charset="0"/>
              <a:buChar char="•"/>
            </a:pPr>
            <a:r>
              <a:rPr lang="en-US" dirty="0"/>
              <a:t>Entire 9.5 year archive (time-averaged emission): 4.1 𝜎</a:t>
            </a:r>
          </a:p>
          <a:p>
            <a:pPr marL="342900" indent="-342900">
              <a:buFont typeface="Arial" charset="0"/>
              <a:buChar char="•"/>
            </a:pPr>
            <a:r>
              <a:rPr lang="en-US" dirty="0"/>
              <a:t>First 7 years (excluding 170922A): 2.1 𝜎 (p = 1.6%)</a:t>
            </a:r>
          </a:p>
        </p:txBody>
      </p:sp>
      <p:sp>
        <p:nvSpPr>
          <p:cNvPr id="9" name="TextBox 8"/>
          <p:cNvSpPr txBox="1"/>
          <p:nvPr/>
        </p:nvSpPr>
        <p:spPr>
          <a:xfrm>
            <a:off x="3962400" y="3963632"/>
            <a:ext cx="1593706" cy="400110"/>
          </a:xfrm>
          <a:prstGeom prst="rect">
            <a:avLst/>
          </a:prstGeom>
          <a:noFill/>
        </p:spPr>
        <p:txBody>
          <a:bodyPr wrap="none" rtlCol="0">
            <a:spAutoFit/>
          </a:bodyPr>
          <a:lstStyle/>
          <a:p>
            <a:r>
              <a:rPr lang="en-US" sz="2000" dirty="0">
                <a:solidFill>
                  <a:schemeClr val="bg1"/>
                </a:solidFill>
              </a:rPr>
              <a:t>First 7 years</a:t>
            </a:r>
          </a:p>
        </p:txBody>
      </p:sp>
      <p:sp>
        <p:nvSpPr>
          <p:cNvPr id="8" name="TextBox 7">
            <a:extLst>
              <a:ext uri="{FF2B5EF4-FFF2-40B4-BE49-F238E27FC236}">
                <a16:creationId xmlns:a16="http://schemas.microsoft.com/office/drawing/2014/main" id="{0573C2D9-A843-6540-AE02-426B409FD752}"/>
              </a:ext>
            </a:extLst>
          </p:cNvPr>
          <p:cNvSpPr txBox="1"/>
          <p:nvPr/>
        </p:nvSpPr>
        <p:spPr>
          <a:xfrm>
            <a:off x="2916441" y="973897"/>
            <a:ext cx="3685624" cy="369332"/>
          </a:xfrm>
          <a:prstGeom prst="rect">
            <a:avLst/>
          </a:prstGeom>
          <a:solidFill>
            <a:schemeClr val="bg1"/>
          </a:solidFill>
        </p:spPr>
        <p:txBody>
          <a:bodyPr wrap="none" rtlCol="0">
            <a:spAutoFit/>
          </a:bodyPr>
          <a:lstStyle/>
          <a:p>
            <a:r>
              <a:rPr lang="en-US" sz="1800" dirty="0" err="1"/>
              <a:t>IceCube</a:t>
            </a:r>
            <a:r>
              <a:rPr lang="en-US" sz="1800" dirty="0"/>
              <a:t>, Science 361, 147 (2018)</a:t>
            </a:r>
          </a:p>
        </p:txBody>
      </p:sp>
    </p:spTree>
    <p:extLst>
      <p:ext uri="{BB962C8B-B14F-4D97-AF65-F5344CB8AC3E}">
        <p14:creationId xmlns:p14="http://schemas.microsoft.com/office/powerpoint/2010/main" val="1322226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6800"/>
          </a:xfrm>
        </p:spPr>
        <p:txBody>
          <a:bodyPr/>
          <a:lstStyle/>
          <a:p>
            <a:r>
              <a:rPr lang="en-US" dirty="0"/>
              <a:t>Archival </a:t>
            </a:r>
            <a:r>
              <a:rPr lang="en-US" dirty="0" err="1"/>
              <a:t>IceCube</a:t>
            </a:r>
            <a:r>
              <a:rPr lang="en-US" dirty="0"/>
              <a:t> data in the direction of</a:t>
            </a:r>
            <a:br>
              <a:rPr lang="en-US" dirty="0"/>
            </a:br>
            <a:r>
              <a:rPr lang="en-US" dirty="0"/>
              <a:t>TXS 0506+056</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198453"/>
            <a:ext cx="9067800" cy="2210276"/>
          </a:xfrm>
          <a:prstGeom prst="rect">
            <a:avLst/>
          </a:prstGeom>
        </p:spPr>
      </p:pic>
      <p:sp>
        <p:nvSpPr>
          <p:cNvPr id="7" name="TextBox 6"/>
          <p:cNvSpPr txBox="1"/>
          <p:nvPr/>
        </p:nvSpPr>
        <p:spPr>
          <a:xfrm>
            <a:off x="76200" y="3778062"/>
            <a:ext cx="5029200" cy="2800767"/>
          </a:xfrm>
          <a:prstGeom prst="rect">
            <a:avLst/>
          </a:prstGeom>
          <a:noFill/>
        </p:spPr>
        <p:txBody>
          <a:bodyPr wrap="square" rtlCol="0">
            <a:spAutoFit/>
          </a:bodyPr>
          <a:lstStyle/>
          <a:p>
            <a:pPr marL="342900" indent="-342900">
              <a:buFont typeface="Arial" charset="0"/>
              <a:buChar char="•"/>
            </a:pPr>
            <a:r>
              <a:rPr lang="en-US" sz="2200" dirty="0"/>
              <a:t>3.5 𝜎 evidence for a neutrino flare in late 2014 </a:t>
            </a:r>
            <a:r>
              <a:rPr lang="mr-IN" sz="2200" dirty="0"/>
              <a:t>–</a:t>
            </a:r>
            <a:r>
              <a:rPr lang="en-US" sz="2200" dirty="0"/>
              <a:t> early 2015 (long before 170922A)</a:t>
            </a:r>
          </a:p>
          <a:p>
            <a:pPr marL="800100" lvl="1" indent="-342900">
              <a:buFont typeface="Arial" charset="0"/>
              <a:buChar char="•"/>
            </a:pPr>
            <a:r>
              <a:rPr lang="en-US" sz="2200" dirty="0"/>
              <a:t>158 day duration (box profile)</a:t>
            </a:r>
          </a:p>
          <a:p>
            <a:pPr marL="800100" lvl="1" indent="-342900">
              <a:buFont typeface="Arial" charset="0"/>
              <a:buChar char="•"/>
            </a:pPr>
            <a:r>
              <a:rPr lang="en-US" sz="2200" dirty="0"/>
              <a:t>110 day duration (Gaussian)</a:t>
            </a:r>
          </a:p>
          <a:p>
            <a:pPr marL="342900" indent="-342900">
              <a:buFont typeface="Arial" charset="0"/>
              <a:buChar char="•"/>
            </a:pPr>
            <a:r>
              <a:rPr lang="en-US" sz="2200" dirty="0"/>
              <a:t>13±5 excess neutrinos above atmospheric background (un-binned maximum likelihood analysis)</a:t>
            </a:r>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50085" t="-711"/>
          <a:stretch/>
        </p:blipFill>
        <p:spPr>
          <a:xfrm>
            <a:off x="5119687" y="3429000"/>
            <a:ext cx="3956570" cy="3124593"/>
          </a:xfrm>
          <a:prstGeom prst="rect">
            <a:avLst/>
          </a:prstGeom>
        </p:spPr>
      </p:pic>
      <p:sp>
        <p:nvSpPr>
          <p:cNvPr id="3" name="TextBox 2">
            <a:extLst>
              <a:ext uri="{FF2B5EF4-FFF2-40B4-BE49-F238E27FC236}">
                <a16:creationId xmlns:a16="http://schemas.microsoft.com/office/drawing/2014/main" id="{615CC883-E05F-8044-BDCA-D4F80840C5C2}"/>
              </a:ext>
            </a:extLst>
          </p:cNvPr>
          <p:cNvSpPr txBox="1"/>
          <p:nvPr/>
        </p:nvSpPr>
        <p:spPr>
          <a:xfrm>
            <a:off x="924476" y="2303591"/>
            <a:ext cx="3685624" cy="369332"/>
          </a:xfrm>
          <a:prstGeom prst="rect">
            <a:avLst/>
          </a:prstGeom>
          <a:solidFill>
            <a:schemeClr val="bg1"/>
          </a:solidFill>
        </p:spPr>
        <p:txBody>
          <a:bodyPr wrap="none" rtlCol="0">
            <a:spAutoFit/>
          </a:bodyPr>
          <a:lstStyle/>
          <a:p>
            <a:r>
              <a:rPr lang="en-US" sz="1800" dirty="0" err="1"/>
              <a:t>IceCube</a:t>
            </a:r>
            <a:r>
              <a:rPr lang="en-US" sz="1800" dirty="0"/>
              <a:t>, Science 361, 147 (2018)</a:t>
            </a:r>
          </a:p>
        </p:txBody>
      </p:sp>
    </p:spTree>
    <p:extLst>
      <p:ext uri="{BB962C8B-B14F-4D97-AF65-F5344CB8AC3E}">
        <p14:creationId xmlns:p14="http://schemas.microsoft.com/office/powerpoint/2010/main" val="110915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93" y="0"/>
            <a:ext cx="8229600" cy="838200"/>
          </a:xfrm>
        </p:spPr>
        <p:txBody>
          <a:bodyPr/>
          <a:lstStyle/>
          <a:p>
            <a:r>
              <a:rPr lang="en-US" dirty="0"/>
              <a:t>TXS 0506+056: Spectral energy distribution</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29</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03709"/>
            <a:ext cx="8382000" cy="5435203"/>
          </a:xfrm>
          <a:prstGeom prst="rect">
            <a:avLst/>
          </a:prstGeom>
        </p:spPr>
      </p:pic>
      <p:sp>
        <p:nvSpPr>
          <p:cNvPr id="6" name="TextBox 5">
            <a:extLst>
              <a:ext uri="{FF2B5EF4-FFF2-40B4-BE49-F238E27FC236}">
                <a16:creationId xmlns:a16="http://schemas.microsoft.com/office/drawing/2014/main" id="{F28323DB-A376-704D-9B38-1DEC54A3AFDE}"/>
              </a:ext>
            </a:extLst>
          </p:cNvPr>
          <p:cNvSpPr txBox="1"/>
          <p:nvPr/>
        </p:nvSpPr>
        <p:spPr>
          <a:xfrm>
            <a:off x="2743200" y="4648200"/>
            <a:ext cx="4397358" cy="369332"/>
          </a:xfrm>
          <a:prstGeom prst="rect">
            <a:avLst/>
          </a:prstGeom>
          <a:noFill/>
        </p:spPr>
        <p:txBody>
          <a:bodyPr wrap="none" rtlCol="0">
            <a:spAutoFit/>
          </a:bodyPr>
          <a:lstStyle/>
          <a:p>
            <a:r>
              <a:rPr lang="en-US" sz="1800" dirty="0" err="1"/>
              <a:t>IceCube</a:t>
            </a:r>
            <a:r>
              <a:rPr lang="en-US" sz="1800" dirty="0"/>
              <a:t>+, Science 361, eaat1378 (2018)</a:t>
            </a:r>
          </a:p>
        </p:txBody>
      </p:sp>
    </p:spTree>
    <p:extLst>
      <p:ext uri="{BB962C8B-B14F-4D97-AF65-F5344CB8AC3E}">
        <p14:creationId xmlns:p14="http://schemas.microsoft.com/office/powerpoint/2010/main" val="26200049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p:cNvCxnSpPr>
            <a:endCxn id="2" idx="1"/>
          </p:cNvCxnSpPr>
          <p:nvPr/>
        </p:nvCxnSpPr>
        <p:spPr>
          <a:xfrm>
            <a:off x="1021545" y="4419600"/>
            <a:ext cx="5562600" cy="585"/>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44033" name="Rectangle 2"/>
          <p:cNvSpPr>
            <a:spLocks noGrp="1" noChangeArrowheads="1"/>
          </p:cNvSpPr>
          <p:nvPr>
            <p:ph type="title"/>
          </p:nvPr>
        </p:nvSpPr>
        <p:spPr>
          <a:xfrm>
            <a:off x="6172200" y="-1"/>
            <a:ext cx="2971800" cy="1825663"/>
          </a:xfrm>
        </p:spPr>
        <p:txBody>
          <a:bodyPr/>
          <a:lstStyle/>
          <a:p>
            <a:pPr eaLnBrk="1" hangingPunct="1"/>
            <a:r>
              <a:rPr lang="en-US" altLang="en-US" dirty="0"/>
              <a:t>Neutrinos complement gamma rays and cosmic rays</a:t>
            </a:r>
          </a:p>
        </p:txBody>
      </p:sp>
      <p:sp>
        <p:nvSpPr>
          <p:cNvPr id="2" name="TextBox 1"/>
          <p:cNvSpPr txBox="1"/>
          <p:nvPr/>
        </p:nvSpPr>
        <p:spPr>
          <a:xfrm>
            <a:off x="6584145" y="4220130"/>
            <a:ext cx="836319" cy="400110"/>
          </a:xfrm>
          <a:prstGeom prst="rect">
            <a:avLst/>
          </a:prstGeom>
          <a:noFill/>
        </p:spPr>
        <p:txBody>
          <a:bodyPr wrap="none" rtlCol="0">
            <a:spAutoFit/>
          </a:bodyPr>
          <a:lstStyle/>
          <a:p>
            <a:r>
              <a:rPr lang="en-US" sz="2000" dirty="0">
                <a:solidFill>
                  <a:srgbClr val="0432FF"/>
                </a:solidFill>
              </a:rPr>
              <a:t>1 </a:t>
            </a:r>
            <a:r>
              <a:rPr lang="en-US" sz="2000" dirty="0" err="1">
                <a:solidFill>
                  <a:srgbClr val="0432FF"/>
                </a:solidFill>
              </a:rPr>
              <a:t>TeV</a:t>
            </a:r>
            <a:endParaRPr lang="en-US" sz="2000" dirty="0">
              <a:solidFill>
                <a:srgbClr val="0432FF"/>
              </a:solidFill>
            </a:endParaRPr>
          </a:p>
        </p:txBody>
      </p:sp>
      <p:sp>
        <p:nvSpPr>
          <p:cNvPr id="9" name="TextBox 8"/>
          <p:cNvSpPr txBox="1"/>
          <p:nvPr/>
        </p:nvSpPr>
        <p:spPr>
          <a:xfrm>
            <a:off x="6532958" y="1919968"/>
            <a:ext cx="1239442" cy="400110"/>
          </a:xfrm>
          <a:prstGeom prst="rect">
            <a:avLst/>
          </a:prstGeom>
          <a:noFill/>
        </p:spPr>
        <p:txBody>
          <a:bodyPr wrap="none" rtlCol="0">
            <a:spAutoFit/>
          </a:bodyPr>
          <a:lstStyle/>
          <a:p>
            <a:r>
              <a:rPr lang="en-US" sz="2000" dirty="0">
                <a:solidFill>
                  <a:srgbClr val="FF0000"/>
                </a:solidFill>
              </a:rPr>
              <a:t>100  </a:t>
            </a:r>
            <a:r>
              <a:rPr lang="en-US" sz="2000" dirty="0" err="1">
                <a:solidFill>
                  <a:srgbClr val="FF0000"/>
                </a:solidFill>
              </a:rPr>
              <a:t>EeV</a:t>
            </a:r>
            <a:endParaRPr lang="en-US" sz="2000" dirty="0">
              <a:solidFill>
                <a:srgbClr val="FF0000"/>
              </a:solidFill>
            </a:endParaRPr>
          </a:p>
        </p:txBody>
      </p:sp>
      <p:cxnSp>
        <p:nvCxnSpPr>
          <p:cNvPr id="14" name="Straight Connector 13"/>
          <p:cNvCxnSpPr>
            <a:endCxn id="9" idx="1"/>
          </p:cNvCxnSpPr>
          <p:nvPr/>
        </p:nvCxnSpPr>
        <p:spPr>
          <a:xfrm flipV="1">
            <a:off x="1021545" y="2120023"/>
            <a:ext cx="5511413" cy="13577"/>
          </a:xfrm>
          <a:prstGeom prst="line">
            <a:avLst/>
          </a:prstGeom>
          <a:ln>
            <a:noFill/>
          </a:ln>
          <a:effectLst/>
        </p:spPr>
        <p:style>
          <a:lnRef idx="2">
            <a:schemeClr val="accent1"/>
          </a:lnRef>
          <a:fillRef idx="0">
            <a:schemeClr val="accent1"/>
          </a:fillRef>
          <a:effectRef idx="1">
            <a:schemeClr val="accent1"/>
          </a:effectRef>
          <a:fontRef idx="minor">
            <a:schemeClr val="tx1"/>
          </a:fontRef>
        </p:style>
      </p:cxnSp>
      <p:sp>
        <p:nvSpPr>
          <p:cNvPr id="22" name="Rectangle 21"/>
          <p:cNvSpPr/>
          <p:nvPr/>
        </p:nvSpPr>
        <p:spPr>
          <a:xfrm>
            <a:off x="5791200" y="4620240"/>
            <a:ext cx="228600" cy="10947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a:grpSpLocks noChangeAspect="1"/>
          </p:cNvGrpSpPr>
          <p:nvPr/>
        </p:nvGrpSpPr>
        <p:grpSpPr>
          <a:xfrm>
            <a:off x="0" y="154155"/>
            <a:ext cx="6324880" cy="6409484"/>
            <a:chOff x="0" y="0"/>
            <a:chExt cx="6477000" cy="6563639"/>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344851" cy="6563639"/>
            </a:xfrm>
            <a:prstGeom prst="rect">
              <a:avLst/>
            </a:prstGeom>
            <a:solidFill>
              <a:schemeClr val="bg1"/>
            </a:solidFill>
            <a:ln>
              <a:noFill/>
            </a:ln>
          </p:spPr>
        </p:pic>
        <p:cxnSp>
          <p:nvCxnSpPr>
            <p:cNvPr id="25" name="Straight Connector 24"/>
            <p:cNvCxnSpPr>
              <a:cxnSpLocks noChangeAspect="1"/>
            </p:cNvCxnSpPr>
            <p:nvPr/>
          </p:nvCxnSpPr>
          <p:spPr>
            <a:xfrm>
              <a:off x="838200" y="2120023"/>
              <a:ext cx="5638800" cy="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838200" y="4419600"/>
              <a:ext cx="5638800" cy="0"/>
            </a:xfrm>
            <a:prstGeom prst="line">
              <a:avLst/>
            </a:prstGeom>
            <a:ln>
              <a:solidFill>
                <a:srgbClr val="0432FF"/>
              </a:solidFill>
            </a:ln>
            <a:effectLst/>
          </p:spPr>
          <p:style>
            <a:lnRef idx="2">
              <a:schemeClr val="accent1"/>
            </a:lnRef>
            <a:fillRef idx="0">
              <a:schemeClr val="accent1"/>
            </a:fillRef>
            <a:effectRef idx="1">
              <a:schemeClr val="accent1"/>
            </a:effectRef>
            <a:fontRef idx="minor">
              <a:schemeClr val="tx1"/>
            </a:fontRef>
          </p:style>
        </p:cxnSp>
      </p:grpSp>
      <p:sp>
        <p:nvSpPr>
          <p:cNvPr id="7" name="Slide Number Placeholder 6"/>
          <p:cNvSpPr>
            <a:spLocks noGrp="1"/>
          </p:cNvSpPr>
          <p:nvPr>
            <p:ph type="sldNum" sz="quarter" idx="4"/>
          </p:nvPr>
        </p:nvSpPr>
        <p:spPr/>
        <p:txBody>
          <a:bodyPr/>
          <a:lstStyle/>
          <a:p>
            <a:pPr>
              <a:defRPr/>
            </a:pPr>
            <a:fld id="{FE987253-B894-114D-BDC2-8F3A1EBD88EF}" type="slidenum">
              <a:rPr lang="en-US" smtClean="0"/>
              <a:pPr>
                <a:defRPr/>
              </a:pPr>
              <a:t>3</a:t>
            </a:fld>
            <a:endParaRPr lang="en-US" dirty="0"/>
          </a:p>
        </p:txBody>
      </p:sp>
      <p:sp>
        <p:nvSpPr>
          <p:cNvPr id="8" name="Footer Placeholder 7"/>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1329603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3893" y="0"/>
            <a:ext cx="8229600" cy="838200"/>
          </a:xfrm>
        </p:spPr>
        <p:txBody>
          <a:bodyPr/>
          <a:lstStyle/>
          <a:p>
            <a:r>
              <a:rPr lang="en-US" dirty="0"/>
              <a:t>TXS 0506+056: Multi-wavelength light curves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30</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447800"/>
            <a:ext cx="8915400" cy="4548247"/>
          </a:xfrm>
          <a:prstGeom prst="rect">
            <a:avLst/>
          </a:prstGeom>
        </p:spPr>
      </p:pic>
      <p:sp>
        <p:nvSpPr>
          <p:cNvPr id="6" name="TextBox 5">
            <a:extLst>
              <a:ext uri="{FF2B5EF4-FFF2-40B4-BE49-F238E27FC236}">
                <a16:creationId xmlns:a16="http://schemas.microsoft.com/office/drawing/2014/main" id="{FA7AEAD1-8268-6749-9779-5899629FBAA7}"/>
              </a:ext>
            </a:extLst>
          </p:cNvPr>
          <p:cNvSpPr txBox="1"/>
          <p:nvPr/>
        </p:nvSpPr>
        <p:spPr>
          <a:xfrm>
            <a:off x="2373321" y="6089957"/>
            <a:ext cx="4397358" cy="369332"/>
          </a:xfrm>
          <a:prstGeom prst="rect">
            <a:avLst/>
          </a:prstGeom>
          <a:noFill/>
        </p:spPr>
        <p:txBody>
          <a:bodyPr wrap="none" rtlCol="0">
            <a:spAutoFit/>
          </a:bodyPr>
          <a:lstStyle/>
          <a:p>
            <a:r>
              <a:rPr lang="en-US" sz="1800" dirty="0" err="1"/>
              <a:t>IceCube</a:t>
            </a:r>
            <a:r>
              <a:rPr lang="en-US" sz="1800" dirty="0"/>
              <a:t>+, Science 361, eaat1378 (2018)</a:t>
            </a:r>
          </a:p>
        </p:txBody>
      </p:sp>
      <p:sp>
        <p:nvSpPr>
          <p:cNvPr id="7" name="TextBox 6">
            <a:extLst>
              <a:ext uri="{FF2B5EF4-FFF2-40B4-BE49-F238E27FC236}">
                <a16:creationId xmlns:a16="http://schemas.microsoft.com/office/drawing/2014/main" id="{EDA0B90A-34C3-1D4B-90BB-00235ECA5C29}"/>
              </a:ext>
            </a:extLst>
          </p:cNvPr>
          <p:cNvSpPr txBox="1"/>
          <p:nvPr/>
        </p:nvSpPr>
        <p:spPr>
          <a:xfrm>
            <a:off x="5486400" y="984557"/>
            <a:ext cx="1556836" cy="369332"/>
          </a:xfrm>
          <a:prstGeom prst="rect">
            <a:avLst/>
          </a:prstGeom>
          <a:noFill/>
        </p:spPr>
        <p:txBody>
          <a:bodyPr wrap="none" rtlCol="0">
            <a:spAutoFit/>
          </a:bodyPr>
          <a:lstStyle/>
          <a:p>
            <a:r>
              <a:rPr lang="en-US" sz="1800" dirty="0">
                <a:solidFill>
                  <a:srgbClr val="FF0000"/>
                </a:solidFill>
              </a:rPr>
              <a:t>Sep 22, 2017</a:t>
            </a:r>
          </a:p>
        </p:txBody>
      </p:sp>
      <p:sp>
        <p:nvSpPr>
          <p:cNvPr id="8" name="TextBox 7">
            <a:extLst>
              <a:ext uri="{FF2B5EF4-FFF2-40B4-BE49-F238E27FC236}">
                <a16:creationId xmlns:a16="http://schemas.microsoft.com/office/drawing/2014/main" id="{6000D2D3-BC77-9D4B-9EBB-D67DF3D8CEC5}"/>
              </a:ext>
            </a:extLst>
          </p:cNvPr>
          <p:cNvSpPr txBox="1"/>
          <p:nvPr/>
        </p:nvSpPr>
        <p:spPr>
          <a:xfrm>
            <a:off x="2514600" y="1752600"/>
            <a:ext cx="659155" cy="369332"/>
          </a:xfrm>
          <a:prstGeom prst="rect">
            <a:avLst/>
          </a:prstGeom>
          <a:noFill/>
        </p:spPr>
        <p:txBody>
          <a:bodyPr wrap="none" rtlCol="0">
            <a:spAutoFit/>
          </a:bodyPr>
          <a:lstStyle/>
          <a:p>
            <a:r>
              <a:rPr lang="en-US" sz="1800" dirty="0"/>
              <a:t>VHE</a:t>
            </a:r>
          </a:p>
        </p:txBody>
      </p:sp>
      <p:sp>
        <p:nvSpPr>
          <p:cNvPr id="9" name="TextBox 8">
            <a:extLst>
              <a:ext uri="{FF2B5EF4-FFF2-40B4-BE49-F238E27FC236}">
                <a16:creationId xmlns:a16="http://schemas.microsoft.com/office/drawing/2014/main" id="{0DEEC055-BAD5-8A46-A326-B48B8D527524}"/>
              </a:ext>
            </a:extLst>
          </p:cNvPr>
          <p:cNvSpPr txBox="1"/>
          <p:nvPr/>
        </p:nvSpPr>
        <p:spPr>
          <a:xfrm>
            <a:off x="2658264" y="2362200"/>
            <a:ext cx="505267" cy="369332"/>
          </a:xfrm>
          <a:prstGeom prst="rect">
            <a:avLst/>
          </a:prstGeom>
          <a:noFill/>
        </p:spPr>
        <p:txBody>
          <a:bodyPr wrap="none" rtlCol="0">
            <a:spAutoFit/>
          </a:bodyPr>
          <a:lstStyle/>
          <a:p>
            <a:r>
              <a:rPr lang="en-US" sz="1800" dirty="0"/>
              <a:t>HE</a:t>
            </a:r>
          </a:p>
        </p:txBody>
      </p:sp>
      <p:sp>
        <p:nvSpPr>
          <p:cNvPr id="10" name="TextBox 9">
            <a:extLst>
              <a:ext uri="{FF2B5EF4-FFF2-40B4-BE49-F238E27FC236}">
                <a16:creationId xmlns:a16="http://schemas.microsoft.com/office/drawing/2014/main" id="{1E60270C-A5FC-7F40-B108-E84958FCD5F5}"/>
              </a:ext>
            </a:extLst>
          </p:cNvPr>
          <p:cNvSpPr txBox="1"/>
          <p:nvPr/>
        </p:nvSpPr>
        <p:spPr>
          <a:xfrm>
            <a:off x="2472921" y="3056322"/>
            <a:ext cx="736099" cy="369332"/>
          </a:xfrm>
          <a:prstGeom prst="rect">
            <a:avLst/>
          </a:prstGeom>
          <a:noFill/>
        </p:spPr>
        <p:txBody>
          <a:bodyPr wrap="none" rtlCol="0">
            <a:spAutoFit/>
          </a:bodyPr>
          <a:lstStyle/>
          <a:p>
            <a:r>
              <a:rPr lang="en-US" sz="1800" dirty="0"/>
              <a:t>X-ray</a:t>
            </a:r>
          </a:p>
        </p:txBody>
      </p:sp>
      <p:sp>
        <p:nvSpPr>
          <p:cNvPr id="11" name="TextBox 10">
            <a:extLst>
              <a:ext uri="{FF2B5EF4-FFF2-40B4-BE49-F238E27FC236}">
                <a16:creationId xmlns:a16="http://schemas.microsoft.com/office/drawing/2014/main" id="{FDFE31AC-7A7B-DA4D-B69B-C4701B02C030}"/>
              </a:ext>
            </a:extLst>
          </p:cNvPr>
          <p:cNvSpPr txBox="1"/>
          <p:nvPr/>
        </p:nvSpPr>
        <p:spPr>
          <a:xfrm>
            <a:off x="1666194" y="4572000"/>
            <a:ext cx="851515" cy="369332"/>
          </a:xfrm>
          <a:prstGeom prst="rect">
            <a:avLst/>
          </a:prstGeom>
          <a:noFill/>
        </p:spPr>
        <p:txBody>
          <a:bodyPr wrap="none" rtlCol="0">
            <a:spAutoFit/>
          </a:bodyPr>
          <a:lstStyle/>
          <a:p>
            <a:r>
              <a:rPr lang="en-US" sz="1800" dirty="0"/>
              <a:t>optical</a:t>
            </a:r>
          </a:p>
        </p:txBody>
      </p:sp>
      <p:sp>
        <p:nvSpPr>
          <p:cNvPr id="12" name="TextBox 11">
            <a:extLst>
              <a:ext uri="{FF2B5EF4-FFF2-40B4-BE49-F238E27FC236}">
                <a16:creationId xmlns:a16="http://schemas.microsoft.com/office/drawing/2014/main" id="{D60E8E8A-AABA-B941-8DC1-6AFDA20302C5}"/>
              </a:ext>
            </a:extLst>
          </p:cNvPr>
          <p:cNvSpPr txBox="1"/>
          <p:nvPr/>
        </p:nvSpPr>
        <p:spPr>
          <a:xfrm>
            <a:off x="2521265" y="5029200"/>
            <a:ext cx="697627" cy="369332"/>
          </a:xfrm>
          <a:prstGeom prst="rect">
            <a:avLst/>
          </a:prstGeom>
          <a:noFill/>
        </p:spPr>
        <p:txBody>
          <a:bodyPr wrap="none" rtlCol="0">
            <a:spAutoFit/>
          </a:bodyPr>
          <a:lstStyle/>
          <a:p>
            <a:r>
              <a:rPr lang="en-US" sz="1800" dirty="0"/>
              <a:t>radio</a:t>
            </a:r>
          </a:p>
        </p:txBody>
      </p:sp>
      <p:sp>
        <p:nvSpPr>
          <p:cNvPr id="13" name="TextBox 12">
            <a:extLst>
              <a:ext uri="{FF2B5EF4-FFF2-40B4-BE49-F238E27FC236}">
                <a16:creationId xmlns:a16="http://schemas.microsoft.com/office/drawing/2014/main" id="{6A9ECEA8-8DD6-B749-9771-671E0327AB01}"/>
              </a:ext>
            </a:extLst>
          </p:cNvPr>
          <p:cNvSpPr txBox="1"/>
          <p:nvPr/>
        </p:nvSpPr>
        <p:spPr>
          <a:xfrm>
            <a:off x="2130679" y="3721923"/>
            <a:ext cx="1351652" cy="369332"/>
          </a:xfrm>
          <a:prstGeom prst="rect">
            <a:avLst/>
          </a:prstGeom>
          <a:noFill/>
        </p:spPr>
        <p:txBody>
          <a:bodyPr wrap="none" rtlCol="0">
            <a:spAutoFit/>
          </a:bodyPr>
          <a:lstStyle/>
          <a:p>
            <a:r>
              <a:rPr lang="en-US" sz="1800" dirty="0"/>
              <a:t>X-ray index</a:t>
            </a:r>
          </a:p>
        </p:txBody>
      </p:sp>
      <p:sp>
        <p:nvSpPr>
          <p:cNvPr id="14" name="Oval 13">
            <a:extLst>
              <a:ext uri="{FF2B5EF4-FFF2-40B4-BE49-F238E27FC236}">
                <a16:creationId xmlns:a16="http://schemas.microsoft.com/office/drawing/2014/main" id="{23E8A7D9-97CC-2449-9C02-302C1CD71E2C}"/>
              </a:ext>
            </a:extLst>
          </p:cNvPr>
          <p:cNvSpPr/>
          <p:nvPr/>
        </p:nvSpPr>
        <p:spPr>
          <a:xfrm>
            <a:off x="4140701" y="2362200"/>
            <a:ext cx="736099" cy="69412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2E57BBA-A3CB-AD41-821D-F8A5D699CC54}"/>
              </a:ext>
            </a:extLst>
          </p:cNvPr>
          <p:cNvSpPr/>
          <p:nvPr/>
        </p:nvSpPr>
        <p:spPr>
          <a:xfrm>
            <a:off x="4114800" y="5029200"/>
            <a:ext cx="736099" cy="694122"/>
          </a:xfrm>
          <a:prstGeom prst="ellipse">
            <a:avLst/>
          </a:prstGeom>
          <a:no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572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0AF7-C565-8348-8DE3-EE9AB339DD64}"/>
              </a:ext>
            </a:extLst>
          </p:cNvPr>
          <p:cNvSpPr>
            <a:spLocks noGrp="1"/>
          </p:cNvSpPr>
          <p:nvPr>
            <p:ph type="title"/>
          </p:nvPr>
        </p:nvSpPr>
        <p:spPr>
          <a:xfrm>
            <a:off x="457200" y="15876"/>
            <a:ext cx="8229600" cy="593724"/>
          </a:xfrm>
        </p:spPr>
        <p:txBody>
          <a:bodyPr/>
          <a:lstStyle/>
          <a:p>
            <a:r>
              <a:rPr lang="en-US" dirty="0"/>
              <a:t>TXS 0506+056: gamma and neutrino luminosity</a:t>
            </a:r>
          </a:p>
        </p:txBody>
      </p:sp>
      <p:sp>
        <p:nvSpPr>
          <p:cNvPr id="3" name="Content Placeholder 2">
            <a:extLst>
              <a:ext uri="{FF2B5EF4-FFF2-40B4-BE49-F238E27FC236}">
                <a16:creationId xmlns:a16="http://schemas.microsoft.com/office/drawing/2014/main" id="{A1673EC0-4492-6F4E-B033-7AED5E9FE1F1}"/>
              </a:ext>
            </a:extLst>
          </p:cNvPr>
          <p:cNvSpPr>
            <a:spLocks noGrp="1"/>
          </p:cNvSpPr>
          <p:nvPr>
            <p:ph idx="1"/>
          </p:nvPr>
        </p:nvSpPr>
        <p:spPr>
          <a:xfrm>
            <a:off x="0" y="598449"/>
            <a:ext cx="8976732" cy="5334000"/>
          </a:xfrm>
        </p:spPr>
        <p:txBody>
          <a:bodyPr/>
          <a:lstStyle/>
          <a:p>
            <a:r>
              <a:rPr lang="en-US" sz="2300" dirty="0"/>
              <a:t>HE gamma luminosity (LAT &gt;0.1 GeV)</a:t>
            </a:r>
          </a:p>
          <a:p>
            <a:pPr lvl="1"/>
            <a:r>
              <a:rPr lang="en-US" sz="2300" dirty="0"/>
              <a:t>2.8 x 10</a:t>
            </a:r>
            <a:r>
              <a:rPr lang="en-US" sz="2300" baseline="30000" dirty="0"/>
              <a:t>46</a:t>
            </a:r>
            <a:r>
              <a:rPr lang="en-US" sz="2300" dirty="0"/>
              <a:t> erg/s (10-year average)</a:t>
            </a:r>
          </a:p>
          <a:p>
            <a:pPr lvl="1"/>
            <a:r>
              <a:rPr lang="en-US" sz="2300" dirty="0"/>
              <a:t>13 x 10</a:t>
            </a:r>
            <a:r>
              <a:rPr lang="en-US" sz="2300" baseline="30000" dirty="0"/>
              <a:t>46</a:t>
            </a:r>
            <a:r>
              <a:rPr lang="en-US" sz="2300" dirty="0"/>
              <a:t> erg/s (±2 weeks around IceCube-170922A)</a:t>
            </a:r>
          </a:p>
          <a:p>
            <a:pPr lvl="1"/>
            <a:r>
              <a:rPr lang="en-US" sz="2300" dirty="0"/>
              <a:t>2.8 x 10</a:t>
            </a:r>
            <a:r>
              <a:rPr lang="en-US" sz="2300" baseline="30000" dirty="0"/>
              <a:t>46</a:t>
            </a:r>
            <a:r>
              <a:rPr lang="en-US" sz="2300" dirty="0"/>
              <a:t> erg/s (158 day 2014-2015 average)</a:t>
            </a:r>
          </a:p>
          <a:p>
            <a:r>
              <a:rPr lang="en-US" sz="2300" dirty="0"/>
              <a:t>VHE neutrino luminosity (</a:t>
            </a:r>
            <a:r>
              <a:rPr lang="en-US" sz="2300" dirty="0" err="1"/>
              <a:t>IceCube</a:t>
            </a:r>
            <a:r>
              <a:rPr lang="en-US" sz="2300" dirty="0"/>
              <a:t>)</a:t>
            </a:r>
          </a:p>
          <a:p>
            <a:pPr lvl="1"/>
            <a:r>
              <a:rPr lang="en-US" sz="2300" dirty="0"/>
              <a:t>0.48 x 10</a:t>
            </a:r>
            <a:r>
              <a:rPr lang="en-US" sz="2300" baseline="30000" dirty="0"/>
              <a:t>46</a:t>
            </a:r>
            <a:r>
              <a:rPr lang="en-US" sz="2300" dirty="0"/>
              <a:t> erg/s (9.5-year average)</a:t>
            </a:r>
          </a:p>
          <a:p>
            <a:pPr lvl="1"/>
            <a:r>
              <a:rPr lang="en-US" sz="2300" dirty="0"/>
              <a:t>7.2 x 10</a:t>
            </a:r>
            <a:r>
              <a:rPr lang="en-US" sz="2300" baseline="30000" dirty="0"/>
              <a:t>46</a:t>
            </a:r>
            <a:r>
              <a:rPr lang="en-US" sz="2300" dirty="0"/>
              <a:t> erg/s (6 months centered on IceCube-170922A)</a:t>
            </a:r>
          </a:p>
          <a:p>
            <a:pPr lvl="1"/>
            <a:r>
              <a:rPr lang="en-US" sz="2300" dirty="0"/>
              <a:t>12 x 10</a:t>
            </a:r>
            <a:r>
              <a:rPr lang="en-US" sz="2300" baseline="30000" dirty="0"/>
              <a:t>46</a:t>
            </a:r>
            <a:r>
              <a:rPr lang="en-US" sz="2300" dirty="0"/>
              <a:t> erg/s (158 day 2014-2015 average)</a:t>
            </a:r>
          </a:p>
          <a:p>
            <a:r>
              <a:rPr lang="en-US" sz="2300" dirty="0"/>
              <a:t>Sep 22, 2017 : 5x elevated gamma flux</a:t>
            </a:r>
          </a:p>
          <a:p>
            <a:r>
              <a:rPr lang="en-US" sz="2300" dirty="0"/>
              <a:t>2014-2015 flare: gamma flux same as average</a:t>
            </a:r>
          </a:p>
          <a:p>
            <a:r>
              <a:rPr lang="en-US" sz="2300" dirty="0"/>
              <a:t>In 3LAC, top 2.9% of AGN by &gt;1 GeV photon flux (#51 of 1773)</a:t>
            </a:r>
          </a:p>
          <a:p>
            <a:r>
              <a:rPr lang="en-US" sz="2300" dirty="0"/>
              <a:t>In 3FGL, top 5.4% of all sources by &gt;1 GeV flux (#163 of 3034)</a:t>
            </a:r>
          </a:p>
          <a:p>
            <a:r>
              <a:rPr lang="en-US" sz="2300" dirty="0"/>
              <a:t>One of the most GeV-luminous blazars (order of magnitude greater luminosity than nearby blazars </a:t>
            </a:r>
            <a:r>
              <a:rPr lang="en-US" sz="2300" dirty="0" err="1"/>
              <a:t>Mrk</a:t>
            </a:r>
            <a:r>
              <a:rPr lang="en-US" sz="2300" dirty="0"/>
              <a:t> 421, </a:t>
            </a:r>
            <a:r>
              <a:rPr lang="en-US" sz="2300" dirty="0" err="1"/>
              <a:t>Mrk</a:t>
            </a:r>
            <a:r>
              <a:rPr lang="en-US" sz="2300" dirty="0"/>
              <a:t> 501, 1ES 1959+650)</a:t>
            </a:r>
          </a:p>
        </p:txBody>
      </p:sp>
      <p:sp>
        <p:nvSpPr>
          <p:cNvPr id="4" name="Footer Placeholder 3">
            <a:extLst>
              <a:ext uri="{FF2B5EF4-FFF2-40B4-BE49-F238E27FC236}">
                <a16:creationId xmlns:a16="http://schemas.microsoft.com/office/drawing/2014/main" id="{F2590931-42DF-D246-BC9C-D6FBEB64FB40}"/>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DD1C087B-2F13-3643-892F-EFE28FD23187}"/>
              </a:ext>
            </a:extLst>
          </p:cNvPr>
          <p:cNvSpPr>
            <a:spLocks noGrp="1"/>
          </p:cNvSpPr>
          <p:nvPr>
            <p:ph type="sldNum" sz="quarter" idx="4"/>
          </p:nvPr>
        </p:nvSpPr>
        <p:spPr/>
        <p:txBody>
          <a:bodyPr/>
          <a:lstStyle/>
          <a:p>
            <a:pPr>
              <a:defRPr/>
            </a:pPr>
            <a:fld id="{FE987253-B894-114D-BDC2-8F3A1EBD88EF}" type="slidenum">
              <a:rPr lang="en-US" smtClean="0"/>
              <a:pPr>
                <a:defRPr/>
              </a:pPr>
              <a:t>31</a:t>
            </a:fld>
            <a:endParaRPr lang="en-US" dirty="0"/>
          </a:p>
        </p:txBody>
      </p:sp>
      <p:sp>
        <p:nvSpPr>
          <p:cNvPr id="6" name="TextBox 5">
            <a:extLst>
              <a:ext uri="{FF2B5EF4-FFF2-40B4-BE49-F238E27FC236}">
                <a16:creationId xmlns:a16="http://schemas.microsoft.com/office/drawing/2014/main" id="{9376D5F3-46A3-EF4D-B3A4-B34777733DC6}"/>
              </a:ext>
            </a:extLst>
          </p:cNvPr>
          <p:cNvSpPr txBox="1"/>
          <p:nvPr/>
        </p:nvSpPr>
        <p:spPr>
          <a:xfrm>
            <a:off x="6351378" y="729734"/>
            <a:ext cx="2557110" cy="369332"/>
          </a:xfrm>
          <a:prstGeom prst="rect">
            <a:avLst/>
          </a:prstGeom>
          <a:noFill/>
        </p:spPr>
        <p:txBody>
          <a:bodyPr wrap="none" rtlCol="0">
            <a:spAutoFit/>
          </a:bodyPr>
          <a:lstStyle/>
          <a:p>
            <a:r>
              <a:rPr lang="en-US" sz="1800" dirty="0"/>
              <a:t>(see 2 Science papers)</a:t>
            </a:r>
          </a:p>
        </p:txBody>
      </p:sp>
    </p:spTree>
    <p:extLst>
      <p:ext uri="{BB962C8B-B14F-4D97-AF65-F5344CB8AC3E}">
        <p14:creationId xmlns:p14="http://schemas.microsoft.com/office/powerpoint/2010/main" val="2777552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5BD5-6428-2C46-8137-FC1BF589B2BC}"/>
              </a:ext>
            </a:extLst>
          </p:cNvPr>
          <p:cNvSpPr>
            <a:spLocks noGrp="1"/>
          </p:cNvSpPr>
          <p:nvPr>
            <p:ph type="title"/>
          </p:nvPr>
        </p:nvSpPr>
        <p:spPr>
          <a:xfrm>
            <a:off x="457200" y="0"/>
            <a:ext cx="8229600" cy="1143000"/>
          </a:xfrm>
        </p:spPr>
        <p:txBody>
          <a:bodyPr/>
          <a:lstStyle/>
          <a:p>
            <a:r>
              <a:rPr lang="en-US" dirty="0"/>
              <a:t>New: July 2019 neutrino-blazar coincidence</a:t>
            </a:r>
          </a:p>
        </p:txBody>
      </p:sp>
      <p:sp>
        <p:nvSpPr>
          <p:cNvPr id="3" name="Content Placeholder 2">
            <a:extLst>
              <a:ext uri="{FF2B5EF4-FFF2-40B4-BE49-F238E27FC236}">
                <a16:creationId xmlns:a16="http://schemas.microsoft.com/office/drawing/2014/main" id="{0FE29E23-F7D4-8B4F-9A7B-0A9432C0F45C}"/>
              </a:ext>
            </a:extLst>
          </p:cNvPr>
          <p:cNvSpPr>
            <a:spLocks noGrp="1"/>
          </p:cNvSpPr>
          <p:nvPr>
            <p:ph idx="1"/>
          </p:nvPr>
        </p:nvSpPr>
        <p:spPr>
          <a:xfrm>
            <a:off x="228600" y="1371600"/>
            <a:ext cx="8686800" cy="4660234"/>
          </a:xfrm>
        </p:spPr>
        <p:txBody>
          <a:bodyPr/>
          <a:lstStyle/>
          <a:p>
            <a:r>
              <a:rPr lang="en-US" sz="2600" dirty="0"/>
              <a:t>IceCube-190730A, another very-high-energy neutrino (GCN Circular #</a:t>
            </a:r>
            <a:r>
              <a:rPr lang="en-US" sz="2600" dirty="0">
                <a:hlinkClick r:id="rId3"/>
              </a:rPr>
              <a:t>25225</a:t>
            </a:r>
            <a:r>
              <a:rPr lang="en-US" sz="2600" dirty="0"/>
              <a:t>, </a:t>
            </a:r>
            <a:r>
              <a:rPr lang="en-US" sz="2600" dirty="0">
                <a:hlinkClick r:id="rId4"/>
              </a:rPr>
              <a:t>ATel #12967</a:t>
            </a:r>
            <a:r>
              <a:rPr lang="en-US" sz="2600" dirty="0"/>
              <a:t>)</a:t>
            </a:r>
          </a:p>
          <a:p>
            <a:r>
              <a:rPr lang="en-US" sz="2600" dirty="0"/>
              <a:t>Coincident with blazar PKS 1502+106 (4FGL J1504.4+1029 and 3FHL): 0.31°offset, within 50% CL region of neutrino</a:t>
            </a:r>
          </a:p>
          <a:p>
            <a:r>
              <a:rPr lang="en-US" sz="2600" dirty="0"/>
              <a:t>FSRQ at z=1.84</a:t>
            </a:r>
          </a:p>
          <a:p>
            <a:r>
              <a:rPr lang="en-US" sz="2600" dirty="0"/>
              <a:t>OVRO 40m telescope: a 15 GHz flare started 5 years ago and now reaching all-time high 4 </a:t>
            </a:r>
            <a:r>
              <a:rPr lang="en-US" sz="2600" dirty="0" err="1"/>
              <a:t>Jy</a:t>
            </a:r>
            <a:r>
              <a:rPr lang="en-US" sz="2600" dirty="0"/>
              <a:t> (similar to TXS 0506+056)</a:t>
            </a:r>
          </a:p>
          <a:p>
            <a:r>
              <a:rPr lang="en-US" sz="2600" dirty="0"/>
              <a:t>Neutrino “</a:t>
            </a:r>
            <a:r>
              <a:rPr lang="en-US" sz="2600" dirty="0" err="1"/>
              <a:t>signalness</a:t>
            </a:r>
            <a:r>
              <a:rPr lang="en-US" sz="2600" dirty="0"/>
              <a:t>” 67%</a:t>
            </a:r>
          </a:p>
          <a:p>
            <a:r>
              <a:rPr lang="en-US" sz="2600" dirty="0"/>
              <a:t>9 </a:t>
            </a:r>
            <a:r>
              <a:rPr lang="en-US" sz="2600" dirty="0" err="1"/>
              <a:t>ATels</a:t>
            </a:r>
            <a:r>
              <a:rPr lang="en-US" sz="2600" dirty="0"/>
              <a:t>: </a:t>
            </a:r>
            <a:r>
              <a:rPr lang="en-US" sz="2600" dirty="0" err="1"/>
              <a:t>IceCube</a:t>
            </a:r>
            <a:r>
              <a:rPr lang="en-US" sz="2600" dirty="0"/>
              <a:t>, radio (OVRO &amp; VLA), Swift, optical (ZTF, MASTER, Alabama), ASKAP</a:t>
            </a:r>
          </a:p>
        </p:txBody>
      </p:sp>
      <p:sp>
        <p:nvSpPr>
          <p:cNvPr id="4" name="Footer Placeholder 3">
            <a:extLst>
              <a:ext uri="{FF2B5EF4-FFF2-40B4-BE49-F238E27FC236}">
                <a16:creationId xmlns:a16="http://schemas.microsoft.com/office/drawing/2014/main" id="{99AC4AC3-D021-5845-B3A6-6DCBB0FE241A}"/>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88688A55-BAEF-4040-96E2-58766813E954}"/>
              </a:ext>
            </a:extLst>
          </p:cNvPr>
          <p:cNvSpPr>
            <a:spLocks noGrp="1"/>
          </p:cNvSpPr>
          <p:nvPr>
            <p:ph type="sldNum" sz="quarter" idx="4"/>
          </p:nvPr>
        </p:nvSpPr>
        <p:spPr/>
        <p:txBody>
          <a:bodyPr/>
          <a:lstStyle/>
          <a:p>
            <a:pPr>
              <a:defRPr/>
            </a:pPr>
            <a:fld id="{FE987253-B894-114D-BDC2-8F3A1EBD88EF}" type="slidenum">
              <a:rPr lang="en-US" smtClean="0"/>
              <a:pPr>
                <a:defRPr/>
              </a:pPr>
              <a:t>32</a:t>
            </a:fld>
            <a:endParaRPr lang="en-US" dirty="0"/>
          </a:p>
        </p:txBody>
      </p:sp>
    </p:spTree>
    <p:extLst>
      <p:ext uri="{BB962C8B-B14F-4D97-AF65-F5344CB8AC3E}">
        <p14:creationId xmlns:p14="http://schemas.microsoft.com/office/powerpoint/2010/main" val="29792393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400" y="887332"/>
            <a:ext cx="6252090" cy="4168060"/>
          </a:xfrm>
          <a:prstGeom prst="rect">
            <a:avLst/>
          </a:prstGeom>
        </p:spPr>
      </p:pic>
      <p:sp>
        <p:nvSpPr>
          <p:cNvPr id="2" name="Title 1"/>
          <p:cNvSpPr>
            <a:spLocks noGrp="1"/>
          </p:cNvSpPr>
          <p:nvPr>
            <p:ph type="title"/>
          </p:nvPr>
        </p:nvSpPr>
        <p:spPr>
          <a:xfrm>
            <a:off x="0" y="0"/>
            <a:ext cx="9144000" cy="990600"/>
          </a:xfrm>
        </p:spPr>
        <p:txBody>
          <a:bodyPr/>
          <a:lstStyle/>
          <a:p>
            <a:r>
              <a:rPr lang="en-US" dirty="0"/>
              <a:t>Overall: a</a:t>
            </a:r>
            <a:r>
              <a:rPr lang="en-US" sz="3200" dirty="0"/>
              <a:t>strophysical neutrinos are not well correlated with Fermi LAT detected blazars</a:t>
            </a:r>
          </a:p>
        </p:txBody>
      </p:sp>
      <p:sp>
        <p:nvSpPr>
          <p:cNvPr id="8" name="TextBox 7"/>
          <p:cNvSpPr txBox="1"/>
          <p:nvPr/>
        </p:nvSpPr>
        <p:spPr>
          <a:xfrm>
            <a:off x="387350" y="5029200"/>
            <a:ext cx="8369300" cy="1477328"/>
          </a:xfrm>
          <a:prstGeom prst="rect">
            <a:avLst/>
          </a:prstGeom>
          <a:noFill/>
        </p:spPr>
        <p:txBody>
          <a:bodyPr wrap="square" rtlCol="0">
            <a:spAutoFit/>
          </a:bodyPr>
          <a:lstStyle/>
          <a:p>
            <a:pPr marL="342900" indent="-342900">
              <a:buFont typeface="Arial" charset="0"/>
              <a:buChar char="•"/>
            </a:pPr>
            <a:r>
              <a:rPr lang="en-US" sz="1800" dirty="0"/>
              <a:t>Search for correlation between </a:t>
            </a:r>
            <a:r>
              <a:rPr lang="en-US" sz="1800" dirty="0" err="1"/>
              <a:t>IceCube</a:t>
            </a:r>
            <a:r>
              <a:rPr lang="en-US" sz="1800" dirty="0"/>
              <a:t> neutrinos and </a:t>
            </a:r>
            <a:r>
              <a:rPr lang="en-US" sz="1800" dirty="0" err="1"/>
              <a:t>GeV</a:t>
            </a:r>
            <a:r>
              <a:rPr lang="en-US" sz="1800" dirty="0"/>
              <a:t> </a:t>
            </a:r>
            <a:r>
              <a:rPr lang="en-US" sz="1800" dirty="0" err="1"/>
              <a:t>blazars</a:t>
            </a:r>
            <a:endParaRPr lang="en-US" sz="1800" dirty="0"/>
          </a:p>
          <a:p>
            <a:pPr marL="342900" indent="-342900">
              <a:buFont typeface="Arial" charset="0"/>
              <a:buChar char="•"/>
            </a:pPr>
            <a:r>
              <a:rPr lang="en-US" sz="1800" dirty="0"/>
              <a:t>Fermi 2LAC sample: 862 blazars</a:t>
            </a:r>
          </a:p>
          <a:p>
            <a:pPr marL="342900" indent="-342900">
              <a:buFont typeface="Arial" charset="0"/>
              <a:buChar char="•"/>
            </a:pPr>
            <a:r>
              <a:rPr lang="en-US" sz="1800" dirty="0"/>
              <a:t>Lack of detection constrains contribution of 2LAC blazar class to at most</a:t>
            </a:r>
          </a:p>
          <a:p>
            <a:pPr marL="800100" lvl="1" indent="-342900">
              <a:buFont typeface="Arial" charset="0"/>
              <a:buChar char="•"/>
            </a:pPr>
            <a:r>
              <a:rPr lang="en-US" sz="1800" dirty="0"/>
              <a:t>27% of neutrino signal assuming equal weighting among blazars</a:t>
            </a:r>
          </a:p>
          <a:p>
            <a:pPr marL="800100" lvl="1" indent="-342900">
              <a:buFont typeface="Arial" charset="0"/>
              <a:buChar char="•"/>
            </a:pPr>
            <a:r>
              <a:rPr lang="en-US" sz="1800" dirty="0"/>
              <a:t>7% of neutrino signal assuming neutrino flux proportional to gamma flux</a:t>
            </a:r>
          </a:p>
        </p:txBody>
      </p:sp>
      <p:sp>
        <p:nvSpPr>
          <p:cNvPr id="10" name="TextBox 9"/>
          <p:cNvSpPr txBox="1"/>
          <p:nvPr/>
        </p:nvSpPr>
        <p:spPr>
          <a:xfrm>
            <a:off x="5398165" y="2038624"/>
            <a:ext cx="3057375" cy="369332"/>
          </a:xfrm>
          <a:prstGeom prst="rect">
            <a:avLst/>
          </a:prstGeom>
          <a:solidFill>
            <a:schemeClr val="bg1"/>
          </a:solidFill>
        </p:spPr>
        <p:txBody>
          <a:bodyPr wrap="none" rtlCol="0">
            <a:spAutoFit/>
          </a:bodyPr>
          <a:lstStyle/>
          <a:p>
            <a:pPr algn="r"/>
            <a:r>
              <a:rPr lang="en-US" sz="1800" dirty="0" err="1"/>
              <a:t>IceCube</a:t>
            </a:r>
            <a:r>
              <a:rPr lang="en-US" sz="1800" dirty="0"/>
              <a:t>, </a:t>
            </a:r>
            <a:r>
              <a:rPr lang="en-US" sz="1800" dirty="0" err="1"/>
              <a:t>ApJ</a:t>
            </a:r>
            <a:r>
              <a:rPr lang="en-US" sz="1800" dirty="0"/>
              <a:t> 835:45 (2017)</a:t>
            </a:r>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33</a:t>
            </a:fld>
            <a:endParaRPr lang="en-US" dirty="0"/>
          </a:p>
        </p:txBody>
      </p:sp>
      <p:sp>
        <p:nvSpPr>
          <p:cNvPr id="6" name="Footer Placeholder 5"/>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745650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2FEB508-27E7-C245-AB40-5593AEF71403}"/>
              </a:ext>
            </a:extLst>
          </p:cNvPr>
          <p:cNvPicPr>
            <a:picLocks noChangeAspect="1"/>
          </p:cNvPicPr>
          <p:nvPr/>
        </p:nvPicPr>
        <p:blipFill>
          <a:blip r:embed="rId3"/>
          <a:stretch>
            <a:fillRect/>
          </a:stretch>
        </p:blipFill>
        <p:spPr>
          <a:xfrm>
            <a:off x="1981200" y="476390"/>
            <a:ext cx="4895879" cy="4323930"/>
          </a:xfrm>
          <a:prstGeom prst="rect">
            <a:avLst/>
          </a:prstGeom>
        </p:spPr>
      </p:pic>
      <p:sp>
        <p:nvSpPr>
          <p:cNvPr id="2" name="Title 1">
            <a:extLst>
              <a:ext uri="{FF2B5EF4-FFF2-40B4-BE49-F238E27FC236}">
                <a16:creationId xmlns:a16="http://schemas.microsoft.com/office/drawing/2014/main" id="{14164E89-145A-8940-8C02-4C4724A44BD7}"/>
              </a:ext>
            </a:extLst>
          </p:cNvPr>
          <p:cNvSpPr>
            <a:spLocks noGrp="1"/>
          </p:cNvSpPr>
          <p:nvPr>
            <p:ph type="title"/>
          </p:nvPr>
        </p:nvSpPr>
        <p:spPr>
          <a:xfrm>
            <a:off x="0" y="-133481"/>
            <a:ext cx="9144000" cy="819281"/>
          </a:xfrm>
        </p:spPr>
        <p:txBody>
          <a:bodyPr/>
          <a:lstStyle/>
          <a:p>
            <a:r>
              <a:rPr lang="en-US" dirty="0"/>
              <a:t>New: Updated neutrino-blazar correlation search</a:t>
            </a:r>
          </a:p>
        </p:txBody>
      </p:sp>
      <p:sp>
        <p:nvSpPr>
          <p:cNvPr id="3" name="Content Placeholder 2">
            <a:extLst>
              <a:ext uri="{FF2B5EF4-FFF2-40B4-BE49-F238E27FC236}">
                <a16:creationId xmlns:a16="http://schemas.microsoft.com/office/drawing/2014/main" id="{AED6E9F1-45EA-F94B-94FB-D7AF392F1AFA}"/>
              </a:ext>
            </a:extLst>
          </p:cNvPr>
          <p:cNvSpPr>
            <a:spLocks noGrp="1"/>
          </p:cNvSpPr>
          <p:nvPr>
            <p:ph idx="1"/>
          </p:nvPr>
        </p:nvSpPr>
        <p:spPr>
          <a:xfrm>
            <a:off x="1988" y="4800320"/>
            <a:ext cx="9024257" cy="1676960"/>
          </a:xfrm>
        </p:spPr>
        <p:txBody>
          <a:bodyPr/>
          <a:lstStyle/>
          <a:p>
            <a:r>
              <a:rPr lang="en-US" sz="1800" dirty="0"/>
              <a:t>Updated Fermi LAT catalog: from 2LAC to 3FHL</a:t>
            </a:r>
          </a:p>
          <a:p>
            <a:r>
              <a:rPr lang="en-US" sz="1800" dirty="0"/>
              <a:t>8 years of Northern hemisphere </a:t>
            </a:r>
            <a:r>
              <a:rPr lang="en-US" sz="1800" dirty="0" err="1"/>
              <a:t>IceCube</a:t>
            </a:r>
            <a:r>
              <a:rPr lang="en-US" sz="1800" dirty="0"/>
              <a:t> data</a:t>
            </a:r>
          </a:p>
          <a:p>
            <a:r>
              <a:rPr lang="en-US" sz="1800" dirty="0"/>
              <a:t>The diffuse neutrino flux is not produced by any simple subset of Fermi LAT selected blazars</a:t>
            </a:r>
          </a:p>
          <a:p>
            <a:r>
              <a:rPr lang="en-US" sz="1800" dirty="0"/>
              <a:t>A small subset (~10</a:t>
            </a:r>
            <a:r>
              <a:rPr lang="en-US" sz="1800" baseline="30000" dirty="0"/>
              <a:t>2</a:t>
            </a:r>
            <a:r>
              <a:rPr lang="en-US" sz="1800" dirty="0"/>
              <a:t>) of Fermi LAT detected blazars could explain the diffuse neutrino flux, but no obvious subset does</a:t>
            </a:r>
          </a:p>
        </p:txBody>
      </p:sp>
      <p:sp>
        <p:nvSpPr>
          <p:cNvPr id="4" name="Footer Placeholder 3">
            <a:extLst>
              <a:ext uri="{FF2B5EF4-FFF2-40B4-BE49-F238E27FC236}">
                <a16:creationId xmlns:a16="http://schemas.microsoft.com/office/drawing/2014/main" id="{230742F3-CDD7-FD4C-A769-B6F9C35D2197}"/>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CF126BAC-7C96-394B-8195-032AB41EF873}"/>
              </a:ext>
            </a:extLst>
          </p:cNvPr>
          <p:cNvSpPr>
            <a:spLocks noGrp="1"/>
          </p:cNvSpPr>
          <p:nvPr>
            <p:ph type="sldNum" sz="quarter" idx="4"/>
          </p:nvPr>
        </p:nvSpPr>
        <p:spPr/>
        <p:txBody>
          <a:bodyPr/>
          <a:lstStyle/>
          <a:p>
            <a:pPr>
              <a:defRPr/>
            </a:pPr>
            <a:fld id="{FE987253-B894-114D-BDC2-8F3A1EBD88EF}" type="slidenum">
              <a:rPr lang="en-US" smtClean="0"/>
              <a:pPr>
                <a:defRPr/>
              </a:pPr>
              <a:t>34</a:t>
            </a:fld>
            <a:endParaRPr lang="en-US" dirty="0"/>
          </a:p>
        </p:txBody>
      </p:sp>
      <p:sp>
        <p:nvSpPr>
          <p:cNvPr id="14" name="TextBox 13">
            <a:extLst>
              <a:ext uri="{FF2B5EF4-FFF2-40B4-BE49-F238E27FC236}">
                <a16:creationId xmlns:a16="http://schemas.microsoft.com/office/drawing/2014/main" id="{4C1CE226-3D08-9643-AEE1-4475052BB80A}"/>
              </a:ext>
            </a:extLst>
          </p:cNvPr>
          <p:cNvSpPr txBox="1"/>
          <p:nvPr/>
        </p:nvSpPr>
        <p:spPr>
          <a:xfrm>
            <a:off x="5652282" y="4724400"/>
            <a:ext cx="3416320" cy="646331"/>
          </a:xfrm>
          <a:prstGeom prst="rect">
            <a:avLst/>
          </a:prstGeom>
          <a:noFill/>
        </p:spPr>
        <p:txBody>
          <a:bodyPr wrap="none" rtlCol="0">
            <a:spAutoFit/>
          </a:bodyPr>
          <a:lstStyle/>
          <a:p>
            <a:pPr algn="r"/>
            <a:r>
              <a:rPr lang="en-US" sz="1800" dirty="0" err="1"/>
              <a:t>IceCube</a:t>
            </a:r>
            <a:r>
              <a:rPr lang="en-US" sz="1800" dirty="0"/>
              <a:t>, </a:t>
            </a:r>
            <a:r>
              <a:rPr lang="en-US" sz="1800" dirty="0" err="1"/>
              <a:t>PoS</a:t>
            </a:r>
            <a:r>
              <a:rPr lang="en-US" sz="1800" dirty="0"/>
              <a:t> (ICRC 2019) 916</a:t>
            </a:r>
          </a:p>
          <a:p>
            <a:pPr algn="r"/>
            <a:r>
              <a:rPr lang="en-US" sz="1800" dirty="0">
                <a:hlinkClick r:id="rId4"/>
              </a:rPr>
              <a:t>1908.08458</a:t>
            </a:r>
            <a:endParaRPr lang="en-US" sz="1800" dirty="0"/>
          </a:p>
        </p:txBody>
      </p:sp>
    </p:spTree>
    <p:extLst>
      <p:ext uri="{BB962C8B-B14F-4D97-AF65-F5344CB8AC3E}">
        <p14:creationId xmlns:p14="http://schemas.microsoft.com/office/powerpoint/2010/main" val="2662473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26C4E8-08BE-5046-8B40-7E15A4495F2F}"/>
              </a:ext>
            </a:extLst>
          </p:cNvPr>
          <p:cNvPicPr>
            <a:picLocks noChangeAspect="1"/>
          </p:cNvPicPr>
          <p:nvPr/>
        </p:nvPicPr>
        <p:blipFill>
          <a:blip r:embed="rId3"/>
          <a:stretch>
            <a:fillRect/>
          </a:stretch>
        </p:blipFill>
        <p:spPr>
          <a:xfrm>
            <a:off x="1225770" y="508116"/>
            <a:ext cx="6470429" cy="5664084"/>
          </a:xfrm>
          <a:prstGeom prst="rect">
            <a:avLst/>
          </a:prstGeom>
        </p:spPr>
      </p:pic>
      <p:sp>
        <p:nvSpPr>
          <p:cNvPr id="2" name="Title 1">
            <a:extLst>
              <a:ext uri="{FF2B5EF4-FFF2-40B4-BE49-F238E27FC236}">
                <a16:creationId xmlns:a16="http://schemas.microsoft.com/office/drawing/2014/main" id="{14164E89-145A-8940-8C02-4C4724A44BD7}"/>
              </a:ext>
            </a:extLst>
          </p:cNvPr>
          <p:cNvSpPr>
            <a:spLocks noGrp="1"/>
          </p:cNvSpPr>
          <p:nvPr>
            <p:ph type="title"/>
          </p:nvPr>
        </p:nvSpPr>
        <p:spPr>
          <a:xfrm>
            <a:off x="0" y="9524"/>
            <a:ext cx="9144000" cy="640625"/>
          </a:xfrm>
        </p:spPr>
        <p:txBody>
          <a:bodyPr/>
          <a:lstStyle/>
          <a:p>
            <a:r>
              <a:rPr lang="en-US" dirty="0"/>
              <a:t>Updated neutrino - blazar correlation search: subsets</a:t>
            </a:r>
          </a:p>
        </p:txBody>
      </p:sp>
      <p:sp>
        <p:nvSpPr>
          <p:cNvPr id="3" name="Content Placeholder 2">
            <a:extLst>
              <a:ext uri="{FF2B5EF4-FFF2-40B4-BE49-F238E27FC236}">
                <a16:creationId xmlns:a16="http://schemas.microsoft.com/office/drawing/2014/main" id="{AED6E9F1-45EA-F94B-94FB-D7AF392F1AFA}"/>
              </a:ext>
            </a:extLst>
          </p:cNvPr>
          <p:cNvSpPr>
            <a:spLocks noGrp="1"/>
          </p:cNvSpPr>
          <p:nvPr>
            <p:ph idx="1"/>
          </p:nvPr>
        </p:nvSpPr>
        <p:spPr>
          <a:xfrm>
            <a:off x="895847" y="6172200"/>
            <a:ext cx="7352306" cy="479927"/>
          </a:xfrm>
        </p:spPr>
        <p:txBody>
          <a:bodyPr/>
          <a:lstStyle/>
          <a:p>
            <a:pPr marL="0" indent="0">
              <a:buNone/>
            </a:pPr>
            <a:r>
              <a:rPr lang="en-US" sz="2400" dirty="0"/>
              <a:t>4 sets of Northern 3FHL blazars: all, FSRQ, HBL, IBL/LBL</a:t>
            </a:r>
          </a:p>
        </p:txBody>
      </p:sp>
      <p:sp>
        <p:nvSpPr>
          <p:cNvPr id="4" name="Footer Placeholder 3">
            <a:extLst>
              <a:ext uri="{FF2B5EF4-FFF2-40B4-BE49-F238E27FC236}">
                <a16:creationId xmlns:a16="http://schemas.microsoft.com/office/drawing/2014/main" id="{230742F3-CDD7-FD4C-A769-B6F9C35D2197}"/>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CF126BAC-7C96-394B-8195-032AB41EF873}"/>
              </a:ext>
            </a:extLst>
          </p:cNvPr>
          <p:cNvSpPr>
            <a:spLocks noGrp="1"/>
          </p:cNvSpPr>
          <p:nvPr>
            <p:ph type="sldNum" sz="quarter" idx="4"/>
          </p:nvPr>
        </p:nvSpPr>
        <p:spPr/>
        <p:txBody>
          <a:bodyPr/>
          <a:lstStyle/>
          <a:p>
            <a:pPr>
              <a:defRPr/>
            </a:pPr>
            <a:fld id="{FE987253-B894-114D-BDC2-8F3A1EBD88EF}" type="slidenum">
              <a:rPr lang="en-US" smtClean="0"/>
              <a:pPr>
                <a:defRPr/>
              </a:pPr>
              <a:t>35</a:t>
            </a:fld>
            <a:endParaRPr lang="en-US" dirty="0"/>
          </a:p>
        </p:txBody>
      </p:sp>
      <p:sp>
        <p:nvSpPr>
          <p:cNvPr id="14" name="TextBox 13">
            <a:extLst>
              <a:ext uri="{FF2B5EF4-FFF2-40B4-BE49-F238E27FC236}">
                <a16:creationId xmlns:a16="http://schemas.microsoft.com/office/drawing/2014/main" id="{4C1CE226-3D08-9643-AEE1-4475052BB80A}"/>
              </a:ext>
            </a:extLst>
          </p:cNvPr>
          <p:cNvSpPr txBox="1"/>
          <p:nvPr/>
        </p:nvSpPr>
        <p:spPr>
          <a:xfrm>
            <a:off x="4191000" y="1905000"/>
            <a:ext cx="3416320" cy="646331"/>
          </a:xfrm>
          <a:prstGeom prst="rect">
            <a:avLst/>
          </a:prstGeom>
          <a:noFill/>
        </p:spPr>
        <p:txBody>
          <a:bodyPr wrap="none" rtlCol="0">
            <a:spAutoFit/>
          </a:bodyPr>
          <a:lstStyle/>
          <a:p>
            <a:pPr algn="r"/>
            <a:r>
              <a:rPr lang="en-US" sz="1800" dirty="0" err="1"/>
              <a:t>IceCube</a:t>
            </a:r>
            <a:r>
              <a:rPr lang="en-US" sz="1800" dirty="0"/>
              <a:t>, </a:t>
            </a:r>
            <a:r>
              <a:rPr lang="en-US" sz="1800" dirty="0" err="1"/>
              <a:t>PoS</a:t>
            </a:r>
            <a:r>
              <a:rPr lang="en-US" sz="1800" dirty="0"/>
              <a:t> (ICRC 2019) 916</a:t>
            </a:r>
          </a:p>
          <a:p>
            <a:pPr algn="r"/>
            <a:r>
              <a:rPr lang="en-US" sz="1800" dirty="0">
                <a:hlinkClick r:id="rId4"/>
              </a:rPr>
              <a:t>1908.08458</a:t>
            </a:r>
            <a:endParaRPr lang="en-US" sz="1800" dirty="0"/>
          </a:p>
        </p:txBody>
      </p:sp>
    </p:spTree>
    <p:extLst>
      <p:ext uri="{BB962C8B-B14F-4D97-AF65-F5344CB8AC3E}">
        <p14:creationId xmlns:p14="http://schemas.microsoft.com/office/powerpoint/2010/main" val="2821600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274B621-5E4E-194C-B4CC-273A8C833FAF}"/>
              </a:ext>
            </a:extLst>
          </p:cNvPr>
          <p:cNvPicPr>
            <a:picLocks noChangeAspect="1"/>
          </p:cNvPicPr>
          <p:nvPr/>
        </p:nvPicPr>
        <p:blipFill>
          <a:blip r:embed="rId3"/>
          <a:stretch>
            <a:fillRect/>
          </a:stretch>
        </p:blipFill>
        <p:spPr>
          <a:xfrm>
            <a:off x="2362200" y="1143000"/>
            <a:ext cx="4749437" cy="3707739"/>
          </a:xfrm>
          <a:prstGeom prst="rect">
            <a:avLst/>
          </a:prstGeom>
        </p:spPr>
      </p:pic>
      <p:sp>
        <p:nvSpPr>
          <p:cNvPr id="2" name="Title 1">
            <a:extLst>
              <a:ext uri="{FF2B5EF4-FFF2-40B4-BE49-F238E27FC236}">
                <a16:creationId xmlns:a16="http://schemas.microsoft.com/office/drawing/2014/main" id="{898C0733-66E4-DA40-BFFF-B624324DC7EF}"/>
              </a:ext>
            </a:extLst>
          </p:cNvPr>
          <p:cNvSpPr>
            <a:spLocks noGrp="1"/>
          </p:cNvSpPr>
          <p:nvPr>
            <p:ph type="title"/>
          </p:nvPr>
        </p:nvSpPr>
        <p:spPr>
          <a:xfrm>
            <a:off x="457200" y="9525"/>
            <a:ext cx="8229600" cy="752475"/>
          </a:xfrm>
        </p:spPr>
        <p:txBody>
          <a:bodyPr/>
          <a:lstStyle/>
          <a:p>
            <a:r>
              <a:rPr lang="en-US" dirty="0"/>
              <a:t>New: 10-year general point source search</a:t>
            </a:r>
          </a:p>
        </p:txBody>
      </p:sp>
      <p:sp>
        <p:nvSpPr>
          <p:cNvPr id="4" name="Footer Placeholder 3">
            <a:extLst>
              <a:ext uri="{FF2B5EF4-FFF2-40B4-BE49-F238E27FC236}">
                <a16:creationId xmlns:a16="http://schemas.microsoft.com/office/drawing/2014/main" id="{401D65C6-3A9C-A849-A7B7-206A112006D5}"/>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34F52EDA-ECB1-9B45-BB9D-77F1F3D168F6}"/>
              </a:ext>
            </a:extLst>
          </p:cNvPr>
          <p:cNvSpPr>
            <a:spLocks noGrp="1"/>
          </p:cNvSpPr>
          <p:nvPr>
            <p:ph type="sldNum" sz="quarter" idx="4"/>
          </p:nvPr>
        </p:nvSpPr>
        <p:spPr/>
        <p:txBody>
          <a:bodyPr/>
          <a:lstStyle/>
          <a:p>
            <a:pPr>
              <a:defRPr/>
            </a:pPr>
            <a:fld id="{FE987253-B894-114D-BDC2-8F3A1EBD88EF}" type="slidenum">
              <a:rPr lang="en-US" smtClean="0"/>
              <a:pPr>
                <a:defRPr/>
              </a:pPr>
              <a:t>36</a:t>
            </a:fld>
            <a:endParaRPr lang="en-US" dirty="0"/>
          </a:p>
        </p:txBody>
      </p:sp>
      <p:sp>
        <p:nvSpPr>
          <p:cNvPr id="12" name="Content Placeholder 2">
            <a:extLst>
              <a:ext uri="{FF2B5EF4-FFF2-40B4-BE49-F238E27FC236}">
                <a16:creationId xmlns:a16="http://schemas.microsoft.com/office/drawing/2014/main" id="{5653C737-6D8A-6D4A-B82C-07E81FC28FEA}"/>
              </a:ext>
            </a:extLst>
          </p:cNvPr>
          <p:cNvSpPr>
            <a:spLocks noGrp="1"/>
          </p:cNvSpPr>
          <p:nvPr>
            <p:ph idx="1"/>
          </p:nvPr>
        </p:nvSpPr>
        <p:spPr>
          <a:xfrm>
            <a:off x="0" y="4347323"/>
            <a:ext cx="9024257" cy="2196352"/>
          </a:xfrm>
        </p:spPr>
        <p:txBody>
          <a:bodyPr/>
          <a:lstStyle/>
          <a:p>
            <a:r>
              <a:rPr lang="en-US" sz="2000" dirty="0"/>
              <a:t>All-sky search: 4π</a:t>
            </a:r>
          </a:p>
          <a:p>
            <a:r>
              <a:rPr lang="en-US" sz="2000" dirty="0"/>
              <a:t>Source list search: 110 gamma-selected targets</a:t>
            </a:r>
          </a:p>
          <a:p>
            <a:r>
              <a:rPr lang="en-US" sz="2000" dirty="0"/>
              <a:t>Most significant candidate source coincides with most significant all-sky search: NGC 1068 / M77: </a:t>
            </a:r>
            <a:r>
              <a:rPr lang="en-US" sz="2000" dirty="0" err="1"/>
              <a:t>Seyfert</a:t>
            </a:r>
            <a:r>
              <a:rPr lang="en-US" sz="2000" dirty="0"/>
              <a:t> II galaxy</a:t>
            </a:r>
          </a:p>
          <a:p>
            <a:r>
              <a:rPr lang="en-US" sz="2000" dirty="0"/>
              <a:t>Source list significance: 4.1 𝜎 pre-trial, 2.9 𝜎 post-trial</a:t>
            </a:r>
          </a:p>
          <a:p>
            <a:r>
              <a:rPr lang="en-US" sz="2000" dirty="0"/>
              <a:t>Best fit parameters: spectral index = 3.2, number of signal neutrinos = 50.4</a:t>
            </a:r>
          </a:p>
          <a:p>
            <a:endParaRPr lang="en-US" sz="2000" dirty="0"/>
          </a:p>
        </p:txBody>
      </p:sp>
      <p:sp>
        <p:nvSpPr>
          <p:cNvPr id="3" name="TextBox 2">
            <a:extLst>
              <a:ext uri="{FF2B5EF4-FFF2-40B4-BE49-F238E27FC236}">
                <a16:creationId xmlns:a16="http://schemas.microsoft.com/office/drawing/2014/main" id="{4296B4BE-26DA-9443-B986-655A95913E3A}"/>
              </a:ext>
            </a:extLst>
          </p:cNvPr>
          <p:cNvSpPr txBox="1"/>
          <p:nvPr/>
        </p:nvSpPr>
        <p:spPr>
          <a:xfrm>
            <a:off x="4064232" y="818298"/>
            <a:ext cx="1396536" cy="400110"/>
          </a:xfrm>
          <a:prstGeom prst="rect">
            <a:avLst/>
          </a:prstGeom>
          <a:noFill/>
        </p:spPr>
        <p:txBody>
          <a:bodyPr wrap="none" rtlCol="0">
            <a:spAutoFit/>
          </a:bodyPr>
          <a:lstStyle/>
          <a:p>
            <a:r>
              <a:rPr lang="en-US" sz="2000" dirty="0"/>
              <a:t>NGC 1068</a:t>
            </a:r>
          </a:p>
        </p:txBody>
      </p:sp>
      <p:sp>
        <p:nvSpPr>
          <p:cNvPr id="13" name="TextBox 12">
            <a:extLst>
              <a:ext uri="{FF2B5EF4-FFF2-40B4-BE49-F238E27FC236}">
                <a16:creationId xmlns:a16="http://schemas.microsoft.com/office/drawing/2014/main" id="{BEEFB55B-49D6-C84E-BDB5-C8615E45DD14}"/>
              </a:ext>
            </a:extLst>
          </p:cNvPr>
          <p:cNvSpPr txBox="1"/>
          <p:nvPr/>
        </p:nvSpPr>
        <p:spPr>
          <a:xfrm>
            <a:off x="152400" y="1731057"/>
            <a:ext cx="2364750" cy="923330"/>
          </a:xfrm>
          <a:prstGeom prst="rect">
            <a:avLst/>
          </a:prstGeom>
          <a:noFill/>
        </p:spPr>
        <p:txBody>
          <a:bodyPr wrap="none" rtlCol="0">
            <a:spAutoFit/>
          </a:bodyPr>
          <a:lstStyle/>
          <a:p>
            <a:r>
              <a:rPr lang="en-US" sz="1800" dirty="0" err="1"/>
              <a:t>IceCube</a:t>
            </a:r>
            <a:r>
              <a:rPr lang="en-US" sz="1800" dirty="0"/>
              <a:t>,</a:t>
            </a:r>
          </a:p>
          <a:p>
            <a:r>
              <a:rPr lang="en-US" sz="1800" dirty="0" err="1"/>
              <a:t>PoS</a:t>
            </a:r>
            <a:r>
              <a:rPr lang="en-US" sz="1800" dirty="0"/>
              <a:t> (ICRC 2019)851</a:t>
            </a:r>
          </a:p>
          <a:p>
            <a:r>
              <a:rPr lang="en-US" sz="1800" dirty="0">
                <a:hlinkClick r:id="rId4"/>
              </a:rPr>
              <a:t>1908.05993</a:t>
            </a:r>
            <a:endParaRPr lang="en-US" sz="1800" dirty="0"/>
          </a:p>
        </p:txBody>
      </p:sp>
    </p:spTree>
    <p:extLst>
      <p:ext uri="{BB962C8B-B14F-4D97-AF65-F5344CB8AC3E}">
        <p14:creationId xmlns:p14="http://schemas.microsoft.com/office/powerpoint/2010/main" val="2275017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4454"/>
            <a:ext cx="4038600" cy="1611707"/>
          </a:xfrm>
        </p:spPr>
        <p:txBody>
          <a:bodyPr/>
          <a:lstStyle/>
          <a:p>
            <a:r>
              <a:rPr lang="en-US" dirty="0"/>
              <a:t>Looking to the future with neutrino telescopes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37</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543" y="4068763"/>
            <a:ext cx="3946396" cy="2362200"/>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1176" t="37778" r="57962" b="35556"/>
          <a:stretch/>
        </p:blipFill>
        <p:spPr>
          <a:xfrm>
            <a:off x="4198365" y="-87707"/>
            <a:ext cx="3934487" cy="4399636"/>
          </a:xfrm>
          <a:prstGeom prst="rect">
            <a:avLst/>
          </a:prstGeom>
        </p:spPr>
      </p:pic>
      <p:sp>
        <p:nvSpPr>
          <p:cNvPr id="9" name="Footer Placeholder 8"/>
          <p:cNvSpPr>
            <a:spLocks noGrp="1"/>
          </p:cNvSpPr>
          <p:nvPr>
            <p:ph type="ftr" sz="quarter" idx="3"/>
          </p:nvPr>
        </p:nvSpPr>
        <p:spPr/>
        <p:txBody>
          <a:bodyPr/>
          <a:lstStyle/>
          <a:p>
            <a:pPr>
              <a:defRPr/>
            </a:pPr>
            <a:r>
              <a:rPr lang="en-US"/>
              <a:t>Justin Vandenbroucke                                     Neutrinos from blazars: observations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2023" y="3774758"/>
            <a:ext cx="3581400" cy="2656205"/>
          </a:xfrm>
          <a:prstGeom prst="rect">
            <a:avLst/>
          </a:prstGeom>
        </p:spPr>
      </p:pic>
      <p:sp>
        <p:nvSpPr>
          <p:cNvPr id="7" name="Rectangle 6"/>
          <p:cNvSpPr/>
          <p:nvPr/>
        </p:nvSpPr>
        <p:spPr>
          <a:xfrm>
            <a:off x="1669644" y="3648988"/>
            <a:ext cx="1111202" cy="400110"/>
          </a:xfrm>
          <a:prstGeom prst="rect">
            <a:avLst/>
          </a:prstGeom>
        </p:spPr>
        <p:txBody>
          <a:bodyPr wrap="none">
            <a:spAutoFit/>
          </a:bodyPr>
          <a:lstStyle/>
          <a:p>
            <a:r>
              <a:rPr lang="en-US" sz="2000" dirty="0"/>
              <a:t>Km3Net</a:t>
            </a:r>
          </a:p>
        </p:txBody>
      </p:sp>
      <p:sp>
        <p:nvSpPr>
          <p:cNvPr id="11" name="Rectangle 10"/>
          <p:cNvSpPr/>
          <p:nvPr/>
        </p:nvSpPr>
        <p:spPr>
          <a:xfrm>
            <a:off x="6519769" y="3879761"/>
            <a:ext cx="1511952" cy="400110"/>
          </a:xfrm>
          <a:prstGeom prst="rect">
            <a:avLst/>
          </a:prstGeom>
        </p:spPr>
        <p:txBody>
          <a:bodyPr wrap="none">
            <a:spAutoFit/>
          </a:bodyPr>
          <a:lstStyle/>
          <a:p>
            <a:r>
              <a:rPr lang="en-US" sz="2000"/>
              <a:t>Baikal GVD</a:t>
            </a:r>
            <a:endParaRPr lang="en-US" sz="2000" dirty="0"/>
          </a:p>
        </p:txBody>
      </p:sp>
      <p:sp>
        <p:nvSpPr>
          <p:cNvPr id="12" name="Rectangle 11"/>
          <p:cNvSpPr/>
          <p:nvPr/>
        </p:nvSpPr>
        <p:spPr>
          <a:xfrm>
            <a:off x="5434375" y="457200"/>
            <a:ext cx="1907895" cy="400110"/>
          </a:xfrm>
          <a:prstGeom prst="rect">
            <a:avLst/>
          </a:prstGeom>
        </p:spPr>
        <p:txBody>
          <a:bodyPr wrap="none">
            <a:spAutoFit/>
          </a:bodyPr>
          <a:lstStyle/>
          <a:p>
            <a:r>
              <a:rPr lang="en-US" sz="2000" dirty="0" err="1"/>
              <a:t>IceCube</a:t>
            </a:r>
            <a:r>
              <a:rPr lang="en-US" sz="2000" dirty="0"/>
              <a:t> Gen 2</a:t>
            </a:r>
          </a:p>
        </p:txBody>
      </p:sp>
    </p:spTree>
    <p:extLst>
      <p:ext uri="{BB962C8B-B14F-4D97-AF65-F5344CB8AC3E}">
        <p14:creationId xmlns:p14="http://schemas.microsoft.com/office/powerpoint/2010/main" val="21457224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1176" t="37778" r="11176" b="35556"/>
          <a:stretch/>
        </p:blipFill>
        <p:spPr>
          <a:xfrm>
            <a:off x="-581687" y="313757"/>
            <a:ext cx="9899181" cy="4399636"/>
          </a:xfrm>
          <a:prstGeom prst="rect">
            <a:avLst/>
          </a:prstGeom>
        </p:spPr>
      </p:pic>
      <p:sp>
        <p:nvSpPr>
          <p:cNvPr id="2" name="Title 1"/>
          <p:cNvSpPr>
            <a:spLocks noGrp="1"/>
          </p:cNvSpPr>
          <p:nvPr>
            <p:ph type="title"/>
          </p:nvPr>
        </p:nvSpPr>
        <p:spPr>
          <a:xfrm>
            <a:off x="0" y="0"/>
            <a:ext cx="9144000" cy="795580"/>
          </a:xfrm>
        </p:spPr>
        <p:txBody>
          <a:bodyPr>
            <a:normAutofit/>
          </a:bodyPr>
          <a:lstStyle/>
          <a:p>
            <a:r>
              <a:rPr lang="en-US" dirty="0" err="1"/>
              <a:t>IceCube</a:t>
            </a:r>
            <a:r>
              <a:rPr lang="en-US" dirty="0"/>
              <a:t> Gen 2: the next generation</a:t>
            </a:r>
          </a:p>
        </p:txBody>
      </p:sp>
      <p:sp>
        <p:nvSpPr>
          <p:cNvPr id="3" name="Content Placeholder 2"/>
          <p:cNvSpPr>
            <a:spLocks noGrp="1"/>
          </p:cNvSpPr>
          <p:nvPr>
            <p:ph idx="1"/>
          </p:nvPr>
        </p:nvSpPr>
        <p:spPr>
          <a:xfrm>
            <a:off x="381000" y="4108107"/>
            <a:ext cx="8229600" cy="2126839"/>
          </a:xfrm>
        </p:spPr>
        <p:txBody>
          <a:bodyPr/>
          <a:lstStyle/>
          <a:p>
            <a:r>
              <a:rPr lang="en-US" sz="1800" dirty="0"/>
              <a:t>High energy extension: Instrument ~10 km</a:t>
            </a:r>
            <a:r>
              <a:rPr lang="en-US" sz="1800" baseline="30000" dirty="0"/>
              <a:t>3</a:t>
            </a:r>
            <a:r>
              <a:rPr lang="en-US" sz="1800" dirty="0"/>
              <a:t> (sparsely with ~120 new strings) to increase sensitivity to high energy (0.1-10 </a:t>
            </a:r>
            <a:r>
              <a:rPr lang="en-US" sz="1800" dirty="0" err="1"/>
              <a:t>PeV</a:t>
            </a:r>
            <a:r>
              <a:rPr lang="en-US" sz="1800" dirty="0"/>
              <a:t>) muon and cascade events</a:t>
            </a:r>
          </a:p>
          <a:p>
            <a:r>
              <a:rPr lang="en-US" sz="1800" dirty="0"/>
              <a:t>Surface array for increased southern sky sensitivity and cosmic-ray physics</a:t>
            </a:r>
          </a:p>
          <a:p>
            <a:r>
              <a:rPr lang="en-US" sz="1800" dirty="0"/>
              <a:t>Identify neutrino sources and study them with multiple messengers</a:t>
            </a:r>
          </a:p>
          <a:p>
            <a:r>
              <a:rPr lang="en-US" sz="1800" dirty="0"/>
              <a:t>Dense inner core for neutrino physics including mass hierarchy</a:t>
            </a:r>
          </a:p>
          <a:p>
            <a:r>
              <a:rPr lang="en-US" sz="1800" dirty="0"/>
              <a:t>Radio Neutrino Observatory for ~10</a:t>
            </a:r>
            <a:r>
              <a:rPr lang="en-US" sz="1800" baseline="30000" dirty="0"/>
              <a:t>18</a:t>
            </a:r>
            <a:r>
              <a:rPr lang="en-US" sz="1800" dirty="0"/>
              <a:t> eV neutrinos</a:t>
            </a:r>
          </a:p>
        </p:txBody>
      </p:sp>
      <p:sp>
        <p:nvSpPr>
          <p:cNvPr id="8" name="TextBox 11"/>
          <p:cNvSpPr txBox="1">
            <a:spLocks noChangeArrowheads="1"/>
          </p:cNvSpPr>
          <p:nvPr/>
        </p:nvSpPr>
        <p:spPr bwMode="auto">
          <a:xfrm>
            <a:off x="5945937" y="5906869"/>
            <a:ext cx="31726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a:t>IceCube</a:t>
            </a:r>
            <a:r>
              <a:rPr lang="en-US" altLang="en-US" sz="1800" dirty="0"/>
              <a:t>, </a:t>
            </a:r>
            <a:r>
              <a:rPr lang="hr-HR" altLang="en-US" sz="1800" dirty="0"/>
              <a:t>1412.5106 (LOI)</a:t>
            </a:r>
          </a:p>
          <a:p>
            <a:pPr eaLnBrk="1" hangingPunct="1"/>
            <a:r>
              <a:rPr lang="hr-HR" altLang="en-US" sz="1800" dirty="0" err="1"/>
              <a:t>IceCube</a:t>
            </a:r>
            <a:r>
              <a:rPr lang="hr-HR" altLang="en-US" sz="1800" dirty="0"/>
              <a:t>, 1510.05228 (ICRC)</a:t>
            </a:r>
            <a:endParaRPr lang="en-US" altLang="en-US" sz="1800"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38</a:t>
            </a:fld>
            <a:endParaRPr lang="en-US" dirty="0"/>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9364686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39</a:t>
            </a:fld>
            <a:endParaRPr lang="en-US"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1709" r="18142" b="1869"/>
          <a:stretch/>
        </p:blipFill>
        <p:spPr>
          <a:xfrm rot="16200000">
            <a:off x="1928222" y="-918391"/>
            <a:ext cx="5135155" cy="9296400"/>
          </a:xfrm>
          <a:prstGeom prst="rect">
            <a:avLst/>
          </a:prstGeom>
        </p:spPr>
      </p:pic>
      <p:sp>
        <p:nvSpPr>
          <p:cNvPr id="8" name="Title 1"/>
          <p:cNvSpPr>
            <a:spLocks noGrp="1"/>
          </p:cNvSpPr>
          <p:nvPr>
            <p:ph type="title"/>
          </p:nvPr>
        </p:nvSpPr>
        <p:spPr>
          <a:xfrm>
            <a:off x="0" y="0"/>
            <a:ext cx="9144000" cy="990600"/>
          </a:xfrm>
        </p:spPr>
        <p:txBody>
          <a:bodyPr/>
          <a:lstStyle/>
          <a:p>
            <a:r>
              <a:rPr lang="en-US" sz="3200" dirty="0" err="1"/>
              <a:t>IceCube</a:t>
            </a:r>
            <a:r>
              <a:rPr lang="en-US" sz="3200" dirty="0"/>
              <a:t> Upgrade (first step toward Gen 2):</a:t>
            </a:r>
            <a:br>
              <a:rPr lang="en-US" sz="3200" dirty="0"/>
            </a:br>
            <a:r>
              <a:rPr lang="en-US" sz="3200" dirty="0"/>
              <a:t>fully funded project launched in 2019</a:t>
            </a:r>
          </a:p>
        </p:txBody>
      </p:sp>
      <p:sp>
        <p:nvSpPr>
          <p:cNvPr id="2" name="TextBox 1">
            <a:extLst>
              <a:ext uri="{FF2B5EF4-FFF2-40B4-BE49-F238E27FC236}">
                <a16:creationId xmlns:a16="http://schemas.microsoft.com/office/drawing/2014/main" id="{A7BCB208-1E1F-0944-87C3-88C70180A5DF}"/>
              </a:ext>
            </a:extLst>
          </p:cNvPr>
          <p:cNvSpPr txBox="1"/>
          <p:nvPr/>
        </p:nvSpPr>
        <p:spPr>
          <a:xfrm>
            <a:off x="2792506" y="5963628"/>
            <a:ext cx="3558988" cy="461665"/>
          </a:xfrm>
          <a:prstGeom prst="rect">
            <a:avLst/>
          </a:prstGeom>
          <a:noFill/>
        </p:spPr>
        <p:txBody>
          <a:bodyPr wrap="none" rtlCol="0">
            <a:spAutoFit/>
          </a:bodyPr>
          <a:lstStyle/>
          <a:p>
            <a:r>
              <a:rPr lang="en-US" dirty="0"/>
              <a:t>Construction 2022-2023</a:t>
            </a:r>
          </a:p>
        </p:txBody>
      </p:sp>
    </p:spTree>
    <p:extLst>
      <p:ext uri="{BB962C8B-B14F-4D97-AF65-F5344CB8AC3E}">
        <p14:creationId xmlns:p14="http://schemas.microsoft.com/office/powerpoint/2010/main" val="8949585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p:txBody>
          <a:bodyPr/>
          <a:lstStyle/>
          <a:p>
            <a:pPr>
              <a:defRPr/>
            </a:pPr>
            <a:fld id="{FE987253-B894-114D-BDC2-8F3A1EBD88EF}" type="slidenum">
              <a:rPr lang="en-US" smtClean="0"/>
              <a:pPr>
                <a:defRPr/>
              </a:pPr>
              <a:t>4</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14400"/>
            <a:ext cx="7010400" cy="4872008"/>
          </a:xfrm>
          <a:prstGeom prst="rect">
            <a:avLst/>
          </a:prstGeom>
        </p:spPr>
      </p:pic>
      <p:sp>
        <p:nvSpPr>
          <p:cNvPr id="5"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altLang="en-US" sz="2800" dirty="0">
                <a:solidFill>
                  <a:schemeClr val="tx1"/>
                </a:solidFill>
                <a:latin typeface="+mj-lt"/>
              </a:rPr>
              <a:t>Gamma rays, neutrinos, and cosmic rays</a:t>
            </a:r>
          </a:p>
          <a:p>
            <a:r>
              <a:rPr lang="en-US" altLang="en-US" sz="2800" dirty="0">
                <a:solidFill>
                  <a:schemeClr val="tx1"/>
                </a:solidFill>
                <a:latin typeface="+mj-lt"/>
              </a:rPr>
              <a:t>all have ~equal energy density</a:t>
            </a:r>
            <a:endParaRPr lang="en-US" sz="2800" dirty="0">
              <a:solidFill>
                <a:schemeClr val="tx1"/>
              </a:solidFill>
              <a:latin typeface="+mj-lt"/>
            </a:endParaRPr>
          </a:p>
        </p:txBody>
      </p:sp>
      <p:sp>
        <p:nvSpPr>
          <p:cNvPr id="6" name="TextBox 5"/>
          <p:cNvSpPr txBox="1"/>
          <p:nvPr/>
        </p:nvSpPr>
        <p:spPr>
          <a:xfrm>
            <a:off x="1981200" y="4572000"/>
            <a:ext cx="2787943" cy="369332"/>
          </a:xfrm>
          <a:prstGeom prst="rect">
            <a:avLst/>
          </a:prstGeom>
          <a:noFill/>
        </p:spPr>
        <p:txBody>
          <a:bodyPr wrap="none" rtlCol="0">
            <a:spAutoFit/>
          </a:bodyPr>
          <a:lstStyle/>
          <a:p>
            <a:r>
              <a:rPr lang="en-US" sz="1800" dirty="0"/>
              <a:t>L. </a:t>
            </a:r>
            <a:r>
              <a:rPr lang="en-US" sz="1800" dirty="0" err="1"/>
              <a:t>Mohrmann</a:t>
            </a:r>
            <a:r>
              <a:rPr lang="en-US" sz="1800" dirty="0"/>
              <a:t>, PhD thesis</a:t>
            </a:r>
          </a:p>
        </p:txBody>
      </p:sp>
      <p:sp>
        <p:nvSpPr>
          <p:cNvPr id="7" name="TextBox 1">
            <a:extLst>
              <a:ext uri="{FF2B5EF4-FFF2-40B4-BE49-F238E27FC236}">
                <a16:creationId xmlns:a16="http://schemas.microsoft.com/office/drawing/2014/main" id="{96C2EBA8-8261-E747-94DA-43D724231B18}"/>
              </a:ext>
            </a:extLst>
          </p:cNvPr>
          <p:cNvSpPr txBox="1">
            <a:spLocks noChangeArrowheads="1"/>
          </p:cNvSpPr>
          <p:nvPr/>
        </p:nvSpPr>
        <p:spPr bwMode="auto">
          <a:xfrm>
            <a:off x="1066800" y="5803829"/>
            <a:ext cx="724108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This implies there is likely a strong connection among them</a:t>
            </a:r>
          </a:p>
          <a:p>
            <a:pPr eaLnBrk="1" hangingPunct="1">
              <a:buFont typeface="Arial" charset="0"/>
              <a:buChar char="•"/>
            </a:pPr>
            <a:r>
              <a:rPr lang="en-US" altLang="en-US" sz="2000" dirty="0"/>
              <a:t>Despite this, sky looks very different in each messenger</a:t>
            </a:r>
          </a:p>
        </p:txBody>
      </p:sp>
    </p:spTree>
    <p:extLst>
      <p:ext uri="{BB962C8B-B14F-4D97-AF65-F5344CB8AC3E}">
        <p14:creationId xmlns:p14="http://schemas.microsoft.com/office/powerpoint/2010/main" val="762443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D5834-C9A8-5D41-90F5-EA0D1C555594}"/>
              </a:ext>
            </a:extLst>
          </p:cNvPr>
          <p:cNvSpPr>
            <a:spLocks noGrp="1"/>
          </p:cNvSpPr>
          <p:nvPr>
            <p:ph type="title"/>
          </p:nvPr>
        </p:nvSpPr>
        <p:spPr>
          <a:xfrm>
            <a:off x="457200" y="-18535"/>
            <a:ext cx="8229600" cy="1143000"/>
          </a:xfrm>
        </p:spPr>
        <p:txBody>
          <a:bodyPr/>
          <a:lstStyle/>
          <a:p>
            <a:r>
              <a:rPr lang="en-US" dirty="0" err="1"/>
              <a:t>IceCube</a:t>
            </a:r>
            <a:r>
              <a:rPr lang="en-US" dirty="0"/>
              <a:t> Upgrade:</a:t>
            </a:r>
            <a:br>
              <a:rPr lang="en-US" dirty="0"/>
            </a:br>
            <a:r>
              <a:rPr lang="en-US" dirty="0"/>
              <a:t>calibration will improve angular resolution</a:t>
            </a:r>
          </a:p>
        </p:txBody>
      </p:sp>
      <p:sp>
        <p:nvSpPr>
          <p:cNvPr id="4" name="Footer Placeholder 3">
            <a:extLst>
              <a:ext uri="{FF2B5EF4-FFF2-40B4-BE49-F238E27FC236}">
                <a16:creationId xmlns:a16="http://schemas.microsoft.com/office/drawing/2014/main" id="{818ACB4B-A38F-794C-A8C3-69E3BA93D9F4}"/>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374D88E5-3CEF-FA4B-B172-A595DFDF14FD}"/>
              </a:ext>
            </a:extLst>
          </p:cNvPr>
          <p:cNvSpPr>
            <a:spLocks noGrp="1"/>
          </p:cNvSpPr>
          <p:nvPr>
            <p:ph type="sldNum" sz="quarter" idx="4"/>
          </p:nvPr>
        </p:nvSpPr>
        <p:spPr/>
        <p:txBody>
          <a:bodyPr/>
          <a:lstStyle/>
          <a:p>
            <a:pPr>
              <a:defRPr/>
            </a:pPr>
            <a:fld id="{FE987253-B894-114D-BDC2-8F3A1EBD88EF}" type="slidenum">
              <a:rPr lang="en-US" smtClean="0"/>
              <a:pPr>
                <a:defRPr/>
              </a:pPr>
              <a:t>40</a:t>
            </a:fld>
            <a:endParaRPr lang="en-US" dirty="0"/>
          </a:p>
        </p:txBody>
      </p:sp>
      <p:pic>
        <p:nvPicPr>
          <p:cNvPr id="7" name="Picture 6">
            <a:extLst>
              <a:ext uri="{FF2B5EF4-FFF2-40B4-BE49-F238E27FC236}">
                <a16:creationId xmlns:a16="http://schemas.microsoft.com/office/drawing/2014/main" id="{BC5EAF67-DD0A-7841-9041-79957AAD6787}"/>
              </a:ext>
            </a:extLst>
          </p:cNvPr>
          <p:cNvPicPr>
            <a:picLocks noChangeAspect="1"/>
          </p:cNvPicPr>
          <p:nvPr/>
        </p:nvPicPr>
        <p:blipFill>
          <a:blip r:embed="rId3"/>
          <a:stretch>
            <a:fillRect/>
          </a:stretch>
        </p:blipFill>
        <p:spPr>
          <a:xfrm>
            <a:off x="0" y="959516"/>
            <a:ext cx="5257800" cy="4515772"/>
          </a:xfrm>
          <a:prstGeom prst="rect">
            <a:avLst/>
          </a:prstGeom>
        </p:spPr>
      </p:pic>
      <p:sp>
        <p:nvSpPr>
          <p:cNvPr id="9" name="TextBox 8">
            <a:extLst>
              <a:ext uri="{FF2B5EF4-FFF2-40B4-BE49-F238E27FC236}">
                <a16:creationId xmlns:a16="http://schemas.microsoft.com/office/drawing/2014/main" id="{9D7AA7FC-B3B2-DD40-A364-110FA12D35AE}"/>
              </a:ext>
            </a:extLst>
          </p:cNvPr>
          <p:cNvSpPr txBox="1"/>
          <p:nvPr/>
        </p:nvSpPr>
        <p:spPr>
          <a:xfrm>
            <a:off x="720882" y="5456253"/>
            <a:ext cx="7321235" cy="923330"/>
          </a:xfrm>
          <a:prstGeom prst="rect">
            <a:avLst/>
          </a:prstGeom>
          <a:noFill/>
        </p:spPr>
        <p:txBody>
          <a:bodyPr wrap="none" rtlCol="0">
            <a:spAutoFit/>
          </a:bodyPr>
          <a:lstStyle/>
          <a:p>
            <a:pPr marL="285750" indent="-285750">
              <a:buFont typeface="Arial" panose="020B0604020202020204" pitchFamily="34" charset="0"/>
              <a:buChar char="•"/>
            </a:pPr>
            <a:r>
              <a:rPr lang="en-US" sz="1800" dirty="0"/>
              <a:t>Expect improvement for both tracks and cascades</a:t>
            </a:r>
          </a:p>
          <a:p>
            <a:pPr marL="285750" indent="-285750">
              <a:buFont typeface="Arial" panose="020B0604020202020204" pitchFamily="34" charset="0"/>
              <a:buChar char="•"/>
            </a:pPr>
            <a:r>
              <a:rPr lang="en-US" sz="1800" dirty="0"/>
              <a:t>Cascades are especially limited by current systematic uncertainties</a:t>
            </a:r>
          </a:p>
          <a:p>
            <a:pPr marL="285750" indent="-285750">
              <a:buFont typeface="Arial" panose="020B0604020202020204" pitchFamily="34" charset="0"/>
              <a:buChar char="•"/>
            </a:pPr>
            <a:r>
              <a:rPr lang="en-US" sz="1800" dirty="0"/>
              <a:t>Improvements for both future and ~15 </a:t>
            </a:r>
            <a:r>
              <a:rPr lang="en-US" sz="1800" dirty="0" err="1"/>
              <a:t>yr</a:t>
            </a:r>
            <a:r>
              <a:rPr lang="en-US" sz="1800" dirty="0"/>
              <a:t> archival events</a:t>
            </a:r>
          </a:p>
        </p:txBody>
      </p:sp>
      <p:sp>
        <p:nvSpPr>
          <p:cNvPr id="10" name="Rectangle 9">
            <a:extLst>
              <a:ext uri="{FF2B5EF4-FFF2-40B4-BE49-F238E27FC236}">
                <a16:creationId xmlns:a16="http://schemas.microsoft.com/office/drawing/2014/main" id="{CD9C053B-239B-2F45-938B-9C668A5CC20C}"/>
              </a:ext>
            </a:extLst>
          </p:cNvPr>
          <p:cNvSpPr/>
          <p:nvPr/>
        </p:nvSpPr>
        <p:spPr>
          <a:xfrm>
            <a:off x="4193381" y="2690194"/>
            <a:ext cx="4724400" cy="1200329"/>
          </a:xfrm>
          <a:prstGeom prst="rect">
            <a:avLst/>
          </a:prstGeom>
          <a:solidFill>
            <a:schemeClr val="bg1"/>
          </a:solidFill>
        </p:spPr>
        <p:txBody>
          <a:bodyPr wrap="square">
            <a:spAutoFit/>
          </a:bodyPr>
          <a:lstStyle/>
          <a:p>
            <a:pPr marL="285750" indent="-285750">
              <a:buFont typeface="Arial" panose="020B0604020202020204" pitchFamily="34" charset="0"/>
              <a:buChar char="•"/>
            </a:pPr>
            <a:r>
              <a:rPr lang="en-US" sz="1800" dirty="0" err="1"/>
              <a:t>IceCube</a:t>
            </a:r>
            <a:r>
              <a:rPr lang="en-US" sz="1800" dirty="0"/>
              <a:t>, 1908.09441 (ICRC 2019)</a:t>
            </a:r>
          </a:p>
          <a:p>
            <a:pPr marL="285750" indent="-285750">
              <a:buFont typeface="Arial" panose="020B0604020202020204" pitchFamily="34" charset="0"/>
              <a:buChar char="•"/>
            </a:pPr>
            <a:r>
              <a:rPr lang="en-US" sz="1800" dirty="0" err="1"/>
              <a:t>IceCube</a:t>
            </a:r>
            <a:r>
              <a:rPr lang="en-US" sz="1800" dirty="0"/>
              <a:t>, “Neutrino astronomy with the next-generation </a:t>
            </a:r>
            <a:r>
              <a:rPr lang="en-US" sz="1800" dirty="0" err="1"/>
              <a:t>IceCube</a:t>
            </a:r>
            <a:r>
              <a:rPr lang="en-US" sz="1800" dirty="0"/>
              <a:t> Neutrino Observatory” (Astro 2020 white paper),</a:t>
            </a:r>
          </a:p>
        </p:txBody>
      </p:sp>
    </p:spTree>
    <p:extLst>
      <p:ext uri="{BB962C8B-B14F-4D97-AF65-F5344CB8AC3E}">
        <p14:creationId xmlns:p14="http://schemas.microsoft.com/office/powerpoint/2010/main" val="9188703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lstStyle/>
          <a:p>
            <a:r>
              <a:rPr lang="en-US" dirty="0">
                <a:solidFill>
                  <a:schemeClr val="bg1"/>
                </a:solidFill>
              </a:rPr>
              <a:t>Conclusions and Outlook</a:t>
            </a:r>
          </a:p>
        </p:txBody>
      </p:sp>
      <p:sp>
        <p:nvSpPr>
          <p:cNvPr id="3" name="Content Placeholder 2"/>
          <p:cNvSpPr>
            <a:spLocks noGrp="1"/>
          </p:cNvSpPr>
          <p:nvPr>
            <p:ph idx="1"/>
          </p:nvPr>
        </p:nvSpPr>
        <p:spPr>
          <a:xfrm>
            <a:off x="0" y="2478648"/>
            <a:ext cx="9205606" cy="4074552"/>
          </a:xfrm>
        </p:spPr>
        <p:txBody>
          <a:bodyPr/>
          <a:lstStyle/>
          <a:p>
            <a:r>
              <a:rPr lang="en-US" sz="1800" dirty="0" err="1">
                <a:solidFill>
                  <a:schemeClr val="bg1"/>
                </a:solidFill>
              </a:rPr>
              <a:t>IceCube</a:t>
            </a:r>
            <a:r>
              <a:rPr lang="en-US" sz="1800" dirty="0">
                <a:solidFill>
                  <a:schemeClr val="bg1"/>
                </a:solidFill>
              </a:rPr>
              <a:t> continues to improve characterization of the diffuse astrophysical neutrino flux in terms of spectral shape, total flux, isotropy, and flavor ratio</a:t>
            </a:r>
          </a:p>
          <a:p>
            <a:r>
              <a:rPr lang="en-US" sz="1800" dirty="0">
                <a:solidFill>
                  <a:schemeClr val="bg1"/>
                </a:solidFill>
              </a:rPr>
              <a:t>Evidence for a single blazar (TXS 0506+056) as the first identified source of the neutrinos (and therefore the first identified extragalactic cosmic-ray source)</a:t>
            </a:r>
          </a:p>
          <a:p>
            <a:r>
              <a:rPr lang="en-US" sz="1800" dirty="0">
                <a:solidFill>
                  <a:schemeClr val="bg1"/>
                </a:solidFill>
              </a:rPr>
              <a:t>It can only explain 1% of the total diffuse neutrino flux</a:t>
            </a:r>
          </a:p>
          <a:p>
            <a:r>
              <a:rPr lang="en-US" sz="1800" dirty="0">
                <a:solidFill>
                  <a:schemeClr val="bg1"/>
                </a:solidFill>
              </a:rPr>
              <a:t>There must be at least 10</a:t>
            </a:r>
            <a:r>
              <a:rPr lang="en-US" sz="1800" baseline="30000" dirty="0">
                <a:solidFill>
                  <a:schemeClr val="bg1"/>
                </a:solidFill>
              </a:rPr>
              <a:t>2</a:t>
            </a:r>
            <a:r>
              <a:rPr lang="en-US" sz="1800" dirty="0">
                <a:solidFill>
                  <a:schemeClr val="bg1"/>
                </a:solidFill>
              </a:rPr>
              <a:t> additional neutrino sources, and likely multiple source classes</a:t>
            </a:r>
          </a:p>
          <a:p>
            <a:r>
              <a:rPr lang="en-US" sz="1800" dirty="0">
                <a:solidFill>
                  <a:schemeClr val="bg1"/>
                </a:solidFill>
              </a:rPr>
              <a:t>These could be a subset of the known gamma-ray sources, however</a:t>
            </a:r>
          </a:p>
          <a:p>
            <a:r>
              <a:rPr lang="en-US" sz="1800" dirty="0">
                <a:solidFill>
                  <a:schemeClr val="bg1"/>
                </a:solidFill>
              </a:rPr>
              <a:t>No identified subset(s) of LAT selected blazars can explain the total diffuse neutrino flux</a:t>
            </a:r>
          </a:p>
          <a:p>
            <a:r>
              <a:rPr lang="en-US" sz="1800" dirty="0">
                <a:solidFill>
                  <a:schemeClr val="bg1"/>
                </a:solidFill>
              </a:rPr>
              <a:t>A population of gamma-dim (distant or occluded) blazars could explain the neutrino flux</a:t>
            </a:r>
          </a:p>
          <a:p>
            <a:r>
              <a:rPr lang="en-US" sz="1800" dirty="0">
                <a:solidFill>
                  <a:schemeClr val="bg1"/>
                </a:solidFill>
              </a:rPr>
              <a:t>Recently launched </a:t>
            </a:r>
            <a:r>
              <a:rPr lang="en-US" sz="1800" dirty="0" err="1">
                <a:solidFill>
                  <a:schemeClr val="bg1"/>
                </a:solidFill>
              </a:rPr>
              <a:t>IceCube</a:t>
            </a:r>
            <a:r>
              <a:rPr lang="en-US" sz="1800" dirty="0">
                <a:solidFill>
                  <a:schemeClr val="bg1"/>
                </a:solidFill>
              </a:rPr>
              <a:t> Upgrade will install 7 new strings and improve detector calibration, enabling better angular resolution for future and archival neutrinos</a:t>
            </a:r>
          </a:p>
          <a:p>
            <a:r>
              <a:rPr lang="en-US" sz="1800" dirty="0">
                <a:solidFill>
                  <a:schemeClr val="bg1"/>
                </a:solidFill>
              </a:rPr>
              <a:t>Proposed </a:t>
            </a:r>
            <a:r>
              <a:rPr lang="en-US" sz="1800" dirty="0" err="1">
                <a:solidFill>
                  <a:schemeClr val="bg1"/>
                </a:solidFill>
              </a:rPr>
              <a:t>IceCube</a:t>
            </a:r>
            <a:r>
              <a:rPr lang="en-US" sz="1800" dirty="0">
                <a:solidFill>
                  <a:schemeClr val="bg1"/>
                </a:solidFill>
              </a:rPr>
              <a:t> Gen 2 will enable high rate of high-energy neutrino detections in order to detect and understand the neutrino sources and source classes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solidFill>
                  <a:schemeClr val="bg1"/>
                </a:solidFill>
              </a:rPr>
              <a:pPr>
                <a:defRPr/>
              </a:pPr>
              <a:t>41</a:t>
            </a:fld>
            <a:endParaRPr lang="en-US" dirty="0">
              <a:solidFill>
                <a:schemeClr val="bg1"/>
              </a:solidFill>
            </a:endParaRPr>
          </a:p>
        </p:txBody>
      </p:sp>
      <p:sp>
        <p:nvSpPr>
          <p:cNvPr id="6" name="Footer Placeholder 5"/>
          <p:cNvSpPr>
            <a:spLocks noGrp="1"/>
          </p:cNvSpPr>
          <p:nvPr>
            <p:ph type="ftr" sz="quarter" idx="3"/>
          </p:nvPr>
        </p:nvSpPr>
        <p:spPr/>
        <p:txBody>
          <a:bodyPr/>
          <a:lstStyle/>
          <a:p>
            <a:pPr>
              <a:defRPr/>
            </a:pPr>
            <a:r>
              <a:rPr lang="en-US">
                <a:solidFill>
                  <a:schemeClr val="bg1"/>
                </a:solidFill>
              </a:rPr>
              <a:t>Justin Vandenbroucke                                     Neutrinos from blazars: observations</a:t>
            </a:r>
            <a:endParaRPr lang="en-US"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8855" y="590550"/>
            <a:ext cx="3126290" cy="1822628"/>
          </a:xfrm>
          <a:prstGeom prst="rect">
            <a:avLst/>
          </a:prstGeom>
        </p:spPr>
      </p:pic>
    </p:spTree>
    <p:extLst>
      <p:ext uri="{BB962C8B-B14F-4D97-AF65-F5344CB8AC3E}">
        <p14:creationId xmlns:p14="http://schemas.microsoft.com/office/powerpoint/2010/main" val="136328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76400"/>
            <a:ext cx="8229600" cy="1143000"/>
          </a:xfrm>
        </p:spPr>
        <p:txBody>
          <a:bodyPr/>
          <a:lstStyle/>
          <a:p>
            <a:r>
              <a:rPr lang="en-US" dirty="0"/>
              <a:t>additional slides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42</a:t>
            </a:fld>
            <a:endParaRPr lang="en-US" dirty="0"/>
          </a:p>
        </p:txBody>
      </p:sp>
      <p:sp>
        <p:nvSpPr>
          <p:cNvPr id="6" name="Footer Placeholder 5"/>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17810645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B0A603-917E-664E-B392-50731498B3CE}"/>
              </a:ext>
            </a:extLst>
          </p:cNvPr>
          <p:cNvPicPr>
            <a:picLocks noChangeAspect="1"/>
          </p:cNvPicPr>
          <p:nvPr/>
        </p:nvPicPr>
        <p:blipFill>
          <a:blip r:embed="rId3"/>
          <a:stretch>
            <a:fillRect/>
          </a:stretch>
        </p:blipFill>
        <p:spPr>
          <a:xfrm rot="5400000">
            <a:off x="1600201" y="-99531"/>
            <a:ext cx="5943599" cy="7952412"/>
          </a:xfrm>
          <a:prstGeom prst="rect">
            <a:avLst/>
          </a:prstGeom>
        </p:spPr>
      </p:pic>
      <p:sp>
        <p:nvSpPr>
          <p:cNvPr id="2" name="Title 1">
            <a:extLst>
              <a:ext uri="{FF2B5EF4-FFF2-40B4-BE49-F238E27FC236}">
                <a16:creationId xmlns:a16="http://schemas.microsoft.com/office/drawing/2014/main" id="{65E8D838-8B87-1B41-83E0-27DEAD41C4C7}"/>
              </a:ext>
            </a:extLst>
          </p:cNvPr>
          <p:cNvSpPr>
            <a:spLocks noGrp="1"/>
          </p:cNvSpPr>
          <p:nvPr>
            <p:ph type="title"/>
          </p:nvPr>
        </p:nvSpPr>
        <p:spPr>
          <a:xfrm>
            <a:off x="0" y="0"/>
            <a:ext cx="9144000" cy="805855"/>
          </a:xfrm>
        </p:spPr>
        <p:txBody>
          <a:bodyPr/>
          <a:lstStyle/>
          <a:p>
            <a:r>
              <a:rPr lang="en-US" dirty="0"/>
              <a:t>The redshift of TXS 0506+056</a:t>
            </a:r>
          </a:p>
        </p:txBody>
      </p:sp>
      <p:sp>
        <p:nvSpPr>
          <p:cNvPr id="4" name="Footer Placeholder 3">
            <a:extLst>
              <a:ext uri="{FF2B5EF4-FFF2-40B4-BE49-F238E27FC236}">
                <a16:creationId xmlns:a16="http://schemas.microsoft.com/office/drawing/2014/main" id="{B912C4C0-D39F-FD45-B4C6-95F9C1DCF8A6}"/>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5F5E9500-CC6D-184A-9E2A-A31EF16A0B1C}"/>
              </a:ext>
            </a:extLst>
          </p:cNvPr>
          <p:cNvSpPr>
            <a:spLocks noGrp="1"/>
          </p:cNvSpPr>
          <p:nvPr>
            <p:ph type="sldNum" sz="quarter" idx="4"/>
          </p:nvPr>
        </p:nvSpPr>
        <p:spPr/>
        <p:txBody>
          <a:bodyPr/>
          <a:lstStyle/>
          <a:p>
            <a:pPr>
              <a:defRPr/>
            </a:pPr>
            <a:fld id="{FE987253-B894-114D-BDC2-8F3A1EBD88EF}" type="slidenum">
              <a:rPr lang="en-US" smtClean="0"/>
              <a:pPr>
                <a:defRPr/>
              </a:pPr>
              <a:t>43</a:t>
            </a:fld>
            <a:endParaRPr lang="en-US" dirty="0"/>
          </a:p>
        </p:txBody>
      </p:sp>
      <p:sp>
        <p:nvSpPr>
          <p:cNvPr id="10" name="TextBox 9">
            <a:extLst>
              <a:ext uri="{FF2B5EF4-FFF2-40B4-BE49-F238E27FC236}">
                <a16:creationId xmlns:a16="http://schemas.microsoft.com/office/drawing/2014/main" id="{822B26B1-0939-7149-8218-4493D3E25331}"/>
              </a:ext>
            </a:extLst>
          </p:cNvPr>
          <p:cNvSpPr txBox="1"/>
          <p:nvPr/>
        </p:nvSpPr>
        <p:spPr>
          <a:xfrm>
            <a:off x="2707803" y="5583793"/>
            <a:ext cx="3728393" cy="369332"/>
          </a:xfrm>
          <a:prstGeom prst="rect">
            <a:avLst/>
          </a:prstGeom>
          <a:noFill/>
        </p:spPr>
        <p:txBody>
          <a:bodyPr wrap="none" rtlCol="0">
            <a:spAutoFit/>
          </a:bodyPr>
          <a:lstStyle/>
          <a:p>
            <a:r>
              <a:rPr lang="en-US" sz="1800" dirty="0" err="1"/>
              <a:t>Paiano</a:t>
            </a:r>
            <a:r>
              <a:rPr lang="en-US" sz="1800" dirty="0"/>
              <a:t> et al., </a:t>
            </a:r>
            <a:r>
              <a:rPr lang="en-US" sz="1800" dirty="0" err="1"/>
              <a:t>ApJL</a:t>
            </a:r>
            <a:r>
              <a:rPr lang="en-US" sz="1800" dirty="0"/>
              <a:t> 854:L32 (2018)</a:t>
            </a:r>
          </a:p>
        </p:txBody>
      </p:sp>
    </p:spTree>
    <p:extLst>
      <p:ext uri="{BB962C8B-B14F-4D97-AF65-F5344CB8AC3E}">
        <p14:creationId xmlns:p14="http://schemas.microsoft.com/office/powerpoint/2010/main" val="407651582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F5870A0-F63A-AF40-BD20-349A06D841CC}"/>
              </a:ext>
            </a:extLst>
          </p:cNvPr>
          <p:cNvPicPr>
            <a:picLocks noChangeAspect="1"/>
          </p:cNvPicPr>
          <p:nvPr/>
        </p:nvPicPr>
        <p:blipFill>
          <a:blip r:embed="rId3"/>
          <a:stretch>
            <a:fillRect/>
          </a:stretch>
        </p:blipFill>
        <p:spPr>
          <a:xfrm>
            <a:off x="1315242" y="513665"/>
            <a:ext cx="6045200" cy="4533900"/>
          </a:xfrm>
          <a:prstGeom prst="rect">
            <a:avLst/>
          </a:prstGeom>
        </p:spPr>
      </p:pic>
      <p:sp>
        <p:nvSpPr>
          <p:cNvPr id="2" name="Title 1">
            <a:extLst>
              <a:ext uri="{FF2B5EF4-FFF2-40B4-BE49-F238E27FC236}">
                <a16:creationId xmlns:a16="http://schemas.microsoft.com/office/drawing/2014/main" id="{14164E89-145A-8940-8C02-4C4724A44BD7}"/>
              </a:ext>
            </a:extLst>
          </p:cNvPr>
          <p:cNvSpPr>
            <a:spLocks noGrp="1"/>
          </p:cNvSpPr>
          <p:nvPr>
            <p:ph type="title"/>
          </p:nvPr>
        </p:nvSpPr>
        <p:spPr>
          <a:xfrm>
            <a:off x="0" y="-133481"/>
            <a:ext cx="9144000" cy="819281"/>
          </a:xfrm>
        </p:spPr>
        <p:txBody>
          <a:bodyPr/>
          <a:lstStyle/>
          <a:p>
            <a:r>
              <a:rPr lang="en-US" dirty="0"/>
              <a:t>Updated neutrino-blazar correlation search: classes</a:t>
            </a:r>
          </a:p>
        </p:txBody>
      </p:sp>
      <p:sp>
        <p:nvSpPr>
          <p:cNvPr id="3" name="Content Placeholder 2">
            <a:extLst>
              <a:ext uri="{FF2B5EF4-FFF2-40B4-BE49-F238E27FC236}">
                <a16:creationId xmlns:a16="http://schemas.microsoft.com/office/drawing/2014/main" id="{AED6E9F1-45EA-F94B-94FB-D7AF392F1AFA}"/>
              </a:ext>
            </a:extLst>
          </p:cNvPr>
          <p:cNvSpPr>
            <a:spLocks noGrp="1"/>
          </p:cNvSpPr>
          <p:nvPr>
            <p:ph idx="1"/>
          </p:nvPr>
        </p:nvSpPr>
        <p:spPr>
          <a:xfrm>
            <a:off x="1988" y="5586026"/>
            <a:ext cx="9024257" cy="891253"/>
          </a:xfrm>
        </p:spPr>
        <p:txBody>
          <a:bodyPr/>
          <a:lstStyle/>
          <a:p>
            <a:pPr marL="0" indent="0" algn="ctr">
              <a:buNone/>
            </a:pPr>
            <a:r>
              <a:rPr lang="en-US" sz="2000" dirty="0"/>
              <a:t>Source counts from each category in 3FHL catalog</a:t>
            </a:r>
          </a:p>
          <a:p>
            <a:pPr marL="0" indent="0" algn="ctr">
              <a:buNone/>
            </a:pPr>
            <a:r>
              <a:rPr lang="en-US" sz="2000" dirty="0"/>
              <a:t>(Northern sources, declination &gt; -5°, included in </a:t>
            </a:r>
            <a:r>
              <a:rPr lang="en-US" sz="2000" dirty="0" err="1"/>
              <a:t>IceCube</a:t>
            </a:r>
            <a:r>
              <a:rPr lang="en-US" sz="2000" dirty="0"/>
              <a:t> correlation analysis)</a:t>
            </a:r>
          </a:p>
        </p:txBody>
      </p:sp>
      <p:sp>
        <p:nvSpPr>
          <p:cNvPr id="4" name="Footer Placeholder 3">
            <a:extLst>
              <a:ext uri="{FF2B5EF4-FFF2-40B4-BE49-F238E27FC236}">
                <a16:creationId xmlns:a16="http://schemas.microsoft.com/office/drawing/2014/main" id="{230742F3-CDD7-FD4C-A769-B6F9C35D2197}"/>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CF126BAC-7C96-394B-8195-032AB41EF873}"/>
              </a:ext>
            </a:extLst>
          </p:cNvPr>
          <p:cNvSpPr>
            <a:spLocks noGrp="1"/>
          </p:cNvSpPr>
          <p:nvPr>
            <p:ph type="sldNum" sz="quarter" idx="4"/>
          </p:nvPr>
        </p:nvSpPr>
        <p:spPr/>
        <p:txBody>
          <a:bodyPr/>
          <a:lstStyle/>
          <a:p>
            <a:pPr>
              <a:defRPr/>
            </a:pPr>
            <a:fld id="{FE987253-B894-114D-BDC2-8F3A1EBD88EF}" type="slidenum">
              <a:rPr lang="en-US" smtClean="0"/>
              <a:pPr>
                <a:defRPr/>
              </a:pPr>
              <a:t>44</a:t>
            </a:fld>
            <a:endParaRPr lang="en-US" dirty="0"/>
          </a:p>
        </p:txBody>
      </p:sp>
      <p:sp>
        <p:nvSpPr>
          <p:cNvPr id="14" name="TextBox 13">
            <a:extLst>
              <a:ext uri="{FF2B5EF4-FFF2-40B4-BE49-F238E27FC236}">
                <a16:creationId xmlns:a16="http://schemas.microsoft.com/office/drawing/2014/main" id="{4C1CE226-3D08-9643-AEE1-4475052BB80A}"/>
              </a:ext>
            </a:extLst>
          </p:cNvPr>
          <p:cNvSpPr txBox="1"/>
          <p:nvPr/>
        </p:nvSpPr>
        <p:spPr>
          <a:xfrm>
            <a:off x="5652282" y="4724400"/>
            <a:ext cx="3416320" cy="646331"/>
          </a:xfrm>
          <a:prstGeom prst="rect">
            <a:avLst/>
          </a:prstGeom>
          <a:noFill/>
        </p:spPr>
        <p:txBody>
          <a:bodyPr wrap="none" rtlCol="0">
            <a:spAutoFit/>
          </a:bodyPr>
          <a:lstStyle/>
          <a:p>
            <a:pPr algn="r"/>
            <a:r>
              <a:rPr lang="en-US" sz="1800" dirty="0" err="1"/>
              <a:t>IceCube</a:t>
            </a:r>
            <a:r>
              <a:rPr lang="en-US" sz="1800" dirty="0"/>
              <a:t>, </a:t>
            </a:r>
            <a:r>
              <a:rPr lang="en-US" sz="1800" dirty="0" err="1"/>
              <a:t>PoS</a:t>
            </a:r>
            <a:r>
              <a:rPr lang="en-US" sz="1800" dirty="0"/>
              <a:t> (ICRC 2019) 916</a:t>
            </a:r>
          </a:p>
          <a:p>
            <a:pPr algn="r"/>
            <a:r>
              <a:rPr lang="en-US" sz="1800" dirty="0">
                <a:hlinkClick r:id="rId4"/>
              </a:rPr>
              <a:t>arXiv:1908.08458</a:t>
            </a:r>
            <a:endParaRPr lang="en-US" sz="1800" dirty="0"/>
          </a:p>
        </p:txBody>
      </p:sp>
    </p:spTree>
    <p:extLst>
      <p:ext uri="{BB962C8B-B14F-4D97-AF65-F5344CB8AC3E}">
        <p14:creationId xmlns:p14="http://schemas.microsoft.com/office/powerpoint/2010/main" val="3793478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7BCC7-870B-084D-8925-DE70EE818C48}"/>
              </a:ext>
            </a:extLst>
          </p:cNvPr>
          <p:cNvSpPr>
            <a:spLocks noGrp="1"/>
          </p:cNvSpPr>
          <p:nvPr>
            <p:ph type="title"/>
          </p:nvPr>
        </p:nvSpPr>
        <p:spPr>
          <a:xfrm>
            <a:off x="0" y="9525"/>
            <a:ext cx="9144000" cy="731939"/>
          </a:xfrm>
        </p:spPr>
        <p:txBody>
          <a:bodyPr/>
          <a:lstStyle/>
          <a:p>
            <a:r>
              <a:rPr lang="en-US" dirty="0"/>
              <a:t>Many dim sources, or few bright sources?</a:t>
            </a:r>
          </a:p>
        </p:txBody>
      </p:sp>
      <p:sp>
        <p:nvSpPr>
          <p:cNvPr id="4" name="Footer Placeholder 3">
            <a:extLst>
              <a:ext uri="{FF2B5EF4-FFF2-40B4-BE49-F238E27FC236}">
                <a16:creationId xmlns:a16="http://schemas.microsoft.com/office/drawing/2014/main" id="{C97ACCBD-2270-9049-8EC1-4AB5117F7191}"/>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2B64DC36-C892-654E-8578-5ABFA9039F4F}"/>
              </a:ext>
            </a:extLst>
          </p:cNvPr>
          <p:cNvSpPr>
            <a:spLocks noGrp="1"/>
          </p:cNvSpPr>
          <p:nvPr>
            <p:ph type="sldNum" sz="quarter" idx="4"/>
          </p:nvPr>
        </p:nvSpPr>
        <p:spPr/>
        <p:txBody>
          <a:bodyPr/>
          <a:lstStyle/>
          <a:p>
            <a:pPr>
              <a:defRPr/>
            </a:pPr>
            <a:fld id="{FE987253-B894-114D-BDC2-8F3A1EBD88EF}" type="slidenum">
              <a:rPr lang="en-US" smtClean="0"/>
              <a:pPr>
                <a:defRPr/>
              </a:pPr>
              <a:t>45</a:t>
            </a:fld>
            <a:endParaRPr lang="en-US" dirty="0"/>
          </a:p>
        </p:txBody>
      </p:sp>
      <p:pic>
        <p:nvPicPr>
          <p:cNvPr id="11" name="Picture 10">
            <a:extLst>
              <a:ext uri="{FF2B5EF4-FFF2-40B4-BE49-F238E27FC236}">
                <a16:creationId xmlns:a16="http://schemas.microsoft.com/office/drawing/2014/main" id="{C4715552-D726-6E46-BBE4-41588FE23709}"/>
              </a:ext>
            </a:extLst>
          </p:cNvPr>
          <p:cNvPicPr>
            <a:picLocks noChangeAspect="1"/>
          </p:cNvPicPr>
          <p:nvPr/>
        </p:nvPicPr>
        <p:blipFill>
          <a:blip r:embed="rId3"/>
          <a:stretch>
            <a:fillRect/>
          </a:stretch>
        </p:blipFill>
        <p:spPr>
          <a:xfrm>
            <a:off x="105246" y="1219200"/>
            <a:ext cx="4325112" cy="4118215"/>
          </a:xfrm>
          <a:prstGeom prst="rect">
            <a:avLst/>
          </a:prstGeom>
        </p:spPr>
      </p:pic>
      <p:pic>
        <p:nvPicPr>
          <p:cNvPr id="13" name="Picture 12">
            <a:extLst>
              <a:ext uri="{FF2B5EF4-FFF2-40B4-BE49-F238E27FC236}">
                <a16:creationId xmlns:a16="http://schemas.microsoft.com/office/drawing/2014/main" id="{F2987771-D8BD-1445-8593-2F8A872C296D}"/>
              </a:ext>
            </a:extLst>
          </p:cNvPr>
          <p:cNvPicPr>
            <a:picLocks noChangeAspect="1"/>
          </p:cNvPicPr>
          <p:nvPr/>
        </p:nvPicPr>
        <p:blipFill>
          <a:blip r:embed="rId4"/>
          <a:stretch>
            <a:fillRect/>
          </a:stretch>
        </p:blipFill>
        <p:spPr>
          <a:xfrm>
            <a:off x="4457700" y="1219200"/>
            <a:ext cx="4325112" cy="4118216"/>
          </a:xfrm>
          <a:prstGeom prst="rect">
            <a:avLst/>
          </a:prstGeom>
        </p:spPr>
      </p:pic>
      <p:sp>
        <p:nvSpPr>
          <p:cNvPr id="14" name="TextBox 13">
            <a:extLst>
              <a:ext uri="{FF2B5EF4-FFF2-40B4-BE49-F238E27FC236}">
                <a16:creationId xmlns:a16="http://schemas.microsoft.com/office/drawing/2014/main" id="{4E890CCC-2F8A-6947-A396-37D183735C44}"/>
              </a:ext>
            </a:extLst>
          </p:cNvPr>
          <p:cNvSpPr txBox="1"/>
          <p:nvPr/>
        </p:nvSpPr>
        <p:spPr>
          <a:xfrm>
            <a:off x="1709382" y="829353"/>
            <a:ext cx="6261612" cy="461665"/>
          </a:xfrm>
          <a:prstGeom prst="rect">
            <a:avLst/>
          </a:prstGeom>
          <a:noFill/>
        </p:spPr>
        <p:txBody>
          <a:bodyPr wrap="square" rtlCol="0">
            <a:spAutoFit/>
          </a:bodyPr>
          <a:lstStyle/>
          <a:p>
            <a:r>
              <a:rPr lang="en-US" dirty="0"/>
              <a:t>Steady                     or                 Transient?</a:t>
            </a:r>
          </a:p>
        </p:txBody>
      </p:sp>
      <p:sp>
        <p:nvSpPr>
          <p:cNvPr id="17" name="Rectangle 16">
            <a:extLst>
              <a:ext uri="{FF2B5EF4-FFF2-40B4-BE49-F238E27FC236}">
                <a16:creationId xmlns:a16="http://schemas.microsoft.com/office/drawing/2014/main" id="{839C495F-6A17-8947-84F7-244FD533ED04}"/>
              </a:ext>
            </a:extLst>
          </p:cNvPr>
          <p:cNvSpPr/>
          <p:nvPr/>
        </p:nvSpPr>
        <p:spPr>
          <a:xfrm>
            <a:off x="-21771" y="5695870"/>
            <a:ext cx="9165771" cy="769441"/>
          </a:xfrm>
          <a:prstGeom prst="rect">
            <a:avLst/>
          </a:prstGeom>
        </p:spPr>
        <p:txBody>
          <a:bodyPr wrap="square">
            <a:spAutoFit/>
          </a:bodyPr>
          <a:lstStyle/>
          <a:p>
            <a:pPr algn="ctr"/>
            <a:r>
              <a:rPr lang="en-US" sz="2200" dirty="0"/>
              <a:t>Astro 2020: Ackermann et al, “Astrophysics uniquely enabled by observations of high-energy cosmic neutrinos” (1903.04334)</a:t>
            </a:r>
          </a:p>
        </p:txBody>
      </p:sp>
    </p:spTree>
    <p:extLst>
      <p:ext uri="{BB962C8B-B14F-4D97-AF65-F5344CB8AC3E}">
        <p14:creationId xmlns:p14="http://schemas.microsoft.com/office/powerpoint/2010/main" val="24327066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26282-F9AB-8F44-934A-240D533FFD13}"/>
              </a:ext>
            </a:extLst>
          </p:cNvPr>
          <p:cNvSpPr>
            <a:spLocks noGrp="1"/>
          </p:cNvSpPr>
          <p:nvPr>
            <p:ph type="title"/>
          </p:nvPr>
        </p:nvSpPr>
        <p:spPr/>
        <p:txBody>
          <a:bodyPr/>
          <a:lstStyle/>
          <a:p>
            <a:r>
              <a:rPr lang="en-US" dirty="0" err="1"/>
              <a:t>Padovani</a:t>
            </a:r>
            <a:r>
              <a:rPr lang="en-US" dirty="0"/>
              <a:t> et al. and </a:t>
            </a:r>
            <a:r>
              <a:rPr lang="en-US" dirty="0" err="1"/>
              <a:t>Garrappa</a:t>
            </a:r>
            <a:r>
              <a:rPr lang="en-US" dirty="0"/>
              <a:t> et al.</a:t>
            </a:r>
          </a:p>
        </p:txBody>
      </p:sp>
      <p:sp>
        <p:nvSpPr>
          <p:cNvPr id="3" name="Content Placeholder 2">
            <a:extLst>
              <a:ext uri="{FF2B5EF4-FFF2-40B4-BE49-F238E27FC236}">
                <a16:creationId xmlns:a16="http://schemas.microsoft.com/office/drawing/2014/main" id="{2AE81CDC-2225-D042-A8FC-15567BFDB134}"/>
              </a:ext>
            </a:extLst>
          </p:cNvPr>
          <p:cNvSpPr>
            <a:spLocks noGrp="1"/>
          </p:cNvSpPr>
          <p:nvPr>
            <p:ph idx="1"/>
          </p:nvPr>
        </p:nvSpPr>
        <p:spPr/>
        <p:txBody>
          <a:bodyPr/>
          <a:lstStyle/>
          <a:p>
            <a:endParaRPr lang="en-US" dirty="0"/>
          </a:p>
        </p:txBody>
      </p:sp>
      <p:sp>
        <p:nvSpPr>
          <p:cNvPr id="4" name="Footer Placeholder 3">
            <a:extLst>
              <a:ext uri="{FF2B5EF4-FFF2-40B4-BE49-F238E27FC236}">
                <a16:creationId xmlns:a16="http://schemas.microsoft.com/office/drawing/2014/main" id="{D9884625-C5DE-0746-BD64-33EF326BCD6F}"/>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DEB8D7D2-D51A-AB43-AD37-FA09EA7161F0}"/>
              </a:ext>
            </a:extLst>
          </p:cNvPr>
          <p:cNvSpPr>
            <a:spLocks noGrp="1"/>
          </p:cNvSpPr>
          <p:nvPr>
            <p:ph type="sldNum" sz="quarter" idx="4"/>
          </p:nvPr>
        </p:nvSpPr>
        <p:spPr/>
        <p:txBody>
          <a:bodyPr/>
          <a:lstStyle/>
          <a:p>
            <a:pPr>
              <a:defRPr/>
            </a:pPr>
            <a:fld id="{FE987253-B894-114D-BDC2-8F3A1EBD88EF}" type="slidenum">
              <a:rPr lang="en-US" smtClean="0"/>
              <a:pPr>
                <a:defRPr/>
              </a:pPr>
              <a:t>46</a:t>
            </a:fld>
            <a:endParaRPr lang="en-US" dirty="0"/>
          </a:p>
        </p:txBody>
      </p:sp>
    </p:spTree>
    <p:extLst>
      <p:ext uri="{BB962C8B-B14F-4D97-AF65-F5344CB8AC3E}">
        <p14:creationId xmlns:p14="http://schemas.microsoft.com/office/powerpoint/2010/main" val="15501318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8CDA2-AC1D-7F46-A6BF-9B6A600C7F03}"/>
              </a:ext>
            </a:extLst>
          </p:cNvPr>
          <p:cNvSpPr>
            <a:spLocks noGrp="1"/>
          </p:cNvSpPr>
          <p:nvPr>
            <p:ph type="title"/>
          </p:nvPr>
        </p:nvSpPr>
        <p:spPr>
          <a:xfrm>
            <a:off x="0" y="0"/>
            <a:ext cx="9144000" cy="1417638"/>
          </a:xfrm>
        </p:spPr>
        <p:txBody>
          <a:bodyPr/>
          <a:lstStyle/>
          <a:p>
            <a:r>
              <a:rPr lang="en-US" dirty="0"/>
              <a:t>TXS 0506+056 neutrino flare without gamma flare:</a:t>
            </a:r>
            <a:br>
              <a:rPr lang="en-US" dirty="0"/>
            </a:br>
            <a:r>
              <a:rPr lang="en-US" dirty="0"/>
              <a:t>gammas reprocessed within source?</a:t>
            </a:r>
          </a:p>
        </p:txBody>
      </p:sp>
      <p:sp>
        <p:nvSpPr>
          <p:cNvPr id="4" name="Footer Placeholder 3">
            <a:extLst>
              <a:ext uri="{FF2B5EF4-FFF2-40B4-BE49-F238E27FC236}">
                <a16:creationId xmlns:a16="http://schemas.microsoft.com/office/drawing/2014/main" id="{9AC629CD-5125-E046-B7F1-9562653E1DC1}"/>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0BDFCC62-1E35-C24A-AB7A-E6889EE19A96}"/>
              </a:ext>
            </a:extLst>
          </p:cNvPr>
          <p:cNvSpPr>
            <a:spLocks noGrp="1"/>
          </p:cNvSpPr>
          <p:nvPr>
            <p:ph type="sldNum" sz="quarter" idx="4"/>
          </p:nvPr>
        </p:nvSpPr>
        <p:spPr/>
        <p:txBody>
          <a:bodyPr/>
          <a:lstStyle/>
          <a:p>
            <a:pPr>
              <a:defRPr/>
            </a:pPr>
            <a:fld id="{FE987253-B894-114D-BDC2-8F3A1EBD88EF}" type="slidenum">
              <a:rPr lang="en-US" smtClean="0"/>
              <a:pPr>
                <a:defRPr/>
              </a:pPr>
              <a:t>47</a:t>
            </a:fld>
            <a:endParaRPr lang="en-US" dirty="0"/>
          </a:p>
        </p:txBody>
      </p:sp>
      <p:pic>
        <p:nvPicPr>
          <p:cNvPr id="7" name="Picture 6" descr="A close up of a map&#10;&#10;Description automatically generated">
            <a:extLst>
              <a:ext uri="{FF2B5EF4-FFF2-40B4-BE49-F238E27FC236}">
                <a16:creationId xmlns:a16="http://schemas.microsoft.com/office/drawing/2014/main" id="{E6C5D47E-10DD-E44A-A9B0-A3469C84D4A4}"/>
              </a:ext>
            </a:extLst>
          </p:cNvPr>
          <p:cNvPicPr>
            <a:picLocks noChangeAspect="1"/>
          </p:cNvPicPr>
          <p:nvPr/>
        </p:nvPicPr>
        <p:blipFill>
          <a:blip r:embed="rId3"/>
          <a:stretch>
            <a:fillRect/>
          </a:stretch>
        </p:blipFill>
        <p:spPr>
          <a:xfrm>
            <a:off x="914400" y="1417638"/>
            <a:ext cx="7315200" cy="4869712"/>
          </a:xfrm>
          <a:prstGeom prst="rect">
            <a:avLst/>
          </a:prstGeom>
        </p:spPr>
      </p:pic>
      <p:sp>
        <p:nvSpPr>
          <p:cNvPr id="8" name="TextBox 7">
            <a:extLst>
              <a:ext uri="{FF2B5EF4-FFF2-40B4-BE49-F238E27FC236}">
                <a16:creationId xmlns:a16="http://schemas.microsoft.com/office/drawing/2014/main" id="{0A53E921-9208-5444-96EE-CFBA35D71531}"/>
              </a:ext>
            </a:extLst>
          </p:cNvPr>
          <p:cNvSpPr txBox="1"/>
          <p:nvPr/>
        </p:nvSpPr>
        <p:spPr>
          <a:xfrm>
            <a:off x="5715000" y="4343400"/>
            <a:ext cx="2202270" cy="646331"/>
          </a:xfrm>
          <a:prstGeom prst="rect">
            <a:avLst/>
          </a:prstGeom>
          <a:solidFill>
            <a:schemeClr val="bg1"/>
          </a:solidFill>
        </p:spPr>
        <p:txBody>
          <a:bodyPr wrap="none" rtlCol="0">
            <a:spAutoFit/>
          </a:bodyPr>
          <a:lstStyle/>
          <a:p>
            <a:pPr algn="r"/>
            <a:r>
              <a:rPr lang="en-US" sz="1800" dirty="0" err="1"/>
              <a:t>Halzen</a:t>
            </a:r>
            <a:r>
              <a:rPr lang="en-US" sz="1800" dirty="0"/>
              <a:t>+,</a:t>
            </a:r>
          </a:p>
          <a:p>
            <a:pPr algn="r"/>
            <a:r>
              <a:rPr lang="en-US" sz="1800" dirty="0" err="1"/>
              <a:t>ApJL</a:t>
            </a:r>
            <a:r>
              <a:rPr lang="en-US" sz="1800" dirty="0"/>
              <a:t> 874:L9 (2019)</a:t>
            </a:r>
          </a:p>
        </p:txBody>
      </p:sp>
    </p:spTree>
    <p:extLst>
      <p:ext uri="{BB962C8B-B14F-4D97-AF65-F5344CB8AC3E}">
        <p14:creationId xmlns:p14="http://schemas.microsoft.com/office/powerpoint/2010/main" val="33379721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606CF-3CD2-2F47-B761-91BD381C499C}"/>
              </a:ext>
            </a:extLst>
          </p:cNvPr>
          <p:cNvSpPr>
            <a:spLocks noGrp="1"/>
          </p:cNvSpPr>
          <p:nvPr>
            <p:ph type="title"/>
          </p:nvPr>
        </p:nvSpPr>
        <p:spPr>
          <a:xfrm>
            <a:off x="457200" y="9525"/>
            <a:ext cx="8229600" cy="1133475"/>
          </a:xfrm>
        </p:spPr>
        <p:txBody>
          <a:bodyPr/>
          <a:lstStyle/>
          <a:p>
            <a:r>
              <a:rPr lang="en-US" dirty="0"/>
              <a:t>Self-consistent model of extragalactic neutrino flux from evolving blazar population</a:t>
            </a:r>
          </a:p>
        </p:txBody>
      </p:sp>
      <p:sp>
        <p:nvSpPr>
          <p:cNvPr id="3" name="Content Placeholder 2">
            <a:extLst>
              <a:ext uri="{FF2B5EF4-FFF2-40B4-BE49-F238E27FC236}">
                <a16:creationId xmlns:a16="http://schemas.microsoft.com/office/drawing/2014/main" id="{86ADD4D9-475F-5240-ABED-E6F41DFB7DF0}"/>
              </a:ext>
            </a:extLst>
          </p:cNvPr>
          <p:cNvSpPr>
            <a:spLocks noGrp="1"/>
          </p:cNvSpPr>
          <p:nvPr>
            <p:ph idx="1"/>
          </p:nvPr>
        </p:nvSpPr>
        <p:spPr>
          <a:xfrm>
            <a:off x="762000" y="2133599"/>
            <a:ext cx="7772400" cy="3429001"/>
          </a:xfrm>
        </p:spPr>
        <p:txBody>
          <a:bodyPr/>
          <a:lstStyle/>
          <a:p>
            <a:r>
              <a:rPr lang="en-US" sz="2400" dirty="0"/>
              <a:t>TXS 0506+056 is distant (z=0.3)</a:t>
            </a:r>
          </a:p>
          <a:p>
            <a:r>
              <a:rPr lang="en-US" sz="2400" dirty="0"/>
              <a:t>Typical (including nearby) gamma-ray blazars are not bright in neutrinos</a:t>
            </a:r>
          </a:p>
          <a:p>
            <a:r>
              <a:rPr lang="en-US" sz="2400" dirty="0"/>
              <a:t>How to reconcile gamma and neutrino observations?</a:t>
            </a:r>
          </a:p>
          <a:p>
            <a:r>
              <a:rPr lang="en-US" sz="2400" dirty="0"/>
              <a:t>Possible with rapid positive (increasing with z) evolution, at least as (1+z)</a:t>
            </a:r>
            <a:r>
              <a:rPr lang="en-US" sz="2400" baseline="30000" dirty="0"/>
              <a:t>5</a:t>
            </a:r>
            <a:r>
              <a:rPr lang="en-US" sz="2400" dirty="0"/>
              <a:t> for z&lt; 1</a:t>
            </a:r>
          </a:p>
          <a:p>
            <a:r>
              <a:rPr lang="en-US" sz="2400" dirty="0" err="1"/>
              <a:t>Neronov</a:t>
            </a:r>
            <a:r>
              <a:rPr lang="en-US" sz="2400" dirty="0"/>
              <a:t> &amp; </a:t>
            </a:r>
            <a:r>
              <a:rPr lang="en-US" sz="2400" dirty="0" err="1"/>
              <a:t>Semikoz</a:t>
            </a:r>
            <a:r>
              <a:rPr lang="en-US" sz="2400" dirty="0"/>
              <a:t>, </a:t>
            </a:r>
            <a:r>
              <a:rPr lang="en-US" sz="2400" dirty="0">
                <a:hlinkClick r:id="rId3"/>
              </a:rPr>
              <a:t>1811.06356</a:t>
            </a:r>
            <a:endParaRPr lang="en-US" sz="2400" dirty="0"/>
          </a:p>
          <a:p>
            <a:endParaRPr lang="en-US" sz="2400" dirty="0"/>
          </a:p>
        </p:txBody>
      </p:sp>
      <p:sp>
        <p:nvSpPr>
          <p:cNvPr id="4" name="Footer Placeholder 3">
            <a:extLst>
              <a:ext uri="{FF2B5EF4-FFF2-40B4-BE49-F238E27FC236}">
                <a16:creationId xmlns:a16="http://schemas.microsoft.com/office/drawing/2014/main" id="{65F6E0E9-3B6F-2646-A461-A7632FDD1CEC}"/>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CF03C5F0-7B57-3F4D-9597-A5514BF3303E}"/>
              </a:ext>
            </a:extLst>
          </p:cNvPr>
          <p:cNvSpPr>
            <a:spLocks noGrp="1"/>
          </p:cNvSpPr>
          <p:nvPr>
            <p:ph type="sldNum" sz="quarter" idx="4"/>
          </p:nvPr>
        </p:nvSpPr>
        <p:spPr/>
        <p:txBody>
          <a:bodyPr/>
          <a:lstStyle/>
          <a:p>
            <a:pPr>
              <a:defRPr/>
            </a:pPr>
            <a:fld id="{FE987253-B894-114D-BDC2-8F3A1EBD88EF}" type="slidenum">
              <a:rPr lang="en-US" smtClean="0"/>
              <a:pPr>
                <a:defRPr/>
              </a:pPr>
              <a:t>48</a:t>
            </a:fld>
            <a:endParaRPr lang="en-US" dirty="0"/>
          </a:p>
        </p:txBody>
      </p:sp>
    </p:spTree>
    <p:extLst>
      <p:ext uri="{BB962C8B-B14F-4D97-AF65-F5344CB8AC3E}">
        <p14:creationId xmlns:p14="http://schemas.microsoft.com/office/powerpoint/2010/main" val="10273895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EF56-4050-104C-A222-1E383EA07FA9}"/>
              </a:ext>
            </a:extLst>
          </p:cNvPr>
          <p:cNvSpPr>
            <a:spLocks noGrp="1"/>
          </p:cNvSpPr>
          <p:nvPr>
            <p:ph type="title"/>
          </p:nvPr>
        </p:nvSpPr>
        <p:spPr/>
        <p:txBody>
          <a:bodyPr/>
          <a:lstStyle/>
          <a:p>
            <a:r>
              <a:rPr lang="en-US" dirty="0"/>
              <a:t>VERITAS TXS</a:t>
            </a:r>
          </a:p>
        </p:txBody>
      </p:sp>
      <p:sp>
        <p:nvSpPr>
          <p:cNvPr id="3" name="Content Placeholder 2">
            <a:extLst>
              <a:ext uri="{FF2B5EF4-FFF2-40B4-BE49-F238E27FC236}">
                <a16:creationId xmlns:a16="http://schemas.microsoft.com/office/drawing/2014/main" id="{B6879C5C-159E-EE41-87D1-25966B34A43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199A64C0-EB4E-9D42-BCA0-603A1DD651DE}"/>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CE46C898-16FA-D141-BF2E-53F840278120}"/>
              </a:ext>
            </a:extLst>
          </p:cNvPr>
          <p:cNvSpPr>
            <a:spLocks noGrp="1"/>
          </p:cNvSpPr>
          <p:nvPr>
            <p:ph type="sldNum" sz="quarter" idx="4"/>
          </p:nvPr>
        </p:nvSpPr>
        <p:spPr/>
        <p:txBody>
          <a:bodyPr/>
          <a:lstStyle/>
          <a:p>
            <a:pPr>
              <a:defRPr/>
            </a:pPr>
            <a:fld id="{FE987253-B894-114D-BDC2-8F3A1EBD88EF}" type="slidenum">
              <a:rPr lang="en-US" smtClean="0"/>
              <a:pPr>
                <a:defRPr/>
              </a:pPr>
              <a:t>49</a:t>
            </a:fld>
            <a:endParaRPr lang="en-US" dirty="0"/>
          </a:p>
        </p:txBody>
      </p:sp>
    </p:spTree>
    <p:extLst>
      <p:ext uri="{BB962C8B-B14F-4D97-AF65-F5344CB8AC3E}">
        <p14:creationId xmlns:p14="http://schemas.microsoft.com/office/powerpoint/2010/main" val="387283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8"/>
          <p:cNvPicPr>
            <a:picLocks noChangeAspect="1"/>
          </p:cNvPicPr>
          <p:nvPr/>
        </p:nvPicPr>
        <p:blipFill rotWithShape="1">
          <a:blip r:embed="rId3">
            <a:extLst>
              <a:ext uri="{28A0092B-C50C-407E-A947-70E740481C1C}">
                <a14:useLocalDpi xmlns:a14="http://schemas.microsoft.com/office/drawing/2010/main" val="0"/>
              </a:ext>
            </a:extLst>
          </a:blip>
          <a:srcRect l="19063" r="22453"/>
          <a:stretch/>
        </p:blipFill>
        <p:spPr bwMode="auto">
          <a:xfrm>
            <a:off x="-228600" y="838200"/>
            <a:ext cx="4094922" cy="505145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00008"/>
          </a:xfrm>
        </p:spPr>
        <p:txBody>
          <a:bodyPr/>
          <a:lstStyle/>
          <a:p>
            <a:r>
              <a:rPr lang="en-US" sz="3200" dirty="0"/>
              <a:t>The </a:t>
            </a:r>
            <a:r>
              <a:rPr lang="en-US" sz="3200" dirty="0" err="1"/>
              <a:t>IceCube</a:t>
            </a:r>
            <a:r>
              <a:rPr lang="en-US" sz="3200" dirty="0"/>
              <a:t> Neutrino Observatory</a:t>
            </a:r>
          </a:p>
        </p:txBody>
      </p:sp>
      <p:sp>
        <p:nvSpPr>
          <p:cNvPr id="5" name="TextBox 4"/>
          <p:cNvSpPr txBox="1"/>
          <p:nvPr/>
        </p:nvSpPr>
        <p:spPr>
          <a:xfrm>
            <a:off x="76200" y="5939135"/>
            <a:ext cx="4668079" cy="461665"/>
          </a:xfrm>
          <a:prstGeom prst="rect">
            <a:avLst/>
          </a:prstGeom>
          <a:noFill/>
        </p:spPr>
        <p:txBody>
          <a:bodyPr wrap="square" rtlCol="0">
            <a:spAutoFit/>
          </a:bodyPr>
          <a:lstStyle/>
          <a:p>
            <a:pPr defTabSz="634950"/>
            <a:r>
              <a:rPr lang="en-US" b="1" kern="0" dirty="0" err="1">
                <a:solidFill>
                  <a:srgbClr val="0070C0"/>
                </a:solidFill>
                <a:latin typeface="+mn-lt"/>
                <a:ea typeface="Calibri" charset="0"/>
                <a:cs typeface="Calibri" charset="0"/>
                <a:sym typeface="Arial"/>
              </a:rPr>
              <a:t>DeepCore</a:t>
            </a:r>
            <a:r>
              <a:rPr lang="en-US" b="1" kern="0" dirty="0">
                <a:solidFill>
                  <a:srgbClr val="0070C0"/>
                </a:solidFill>
                <a:latin typeface="+mn-lt"/>
                <a:ea typeface="Calibri" charset="0"/>
                <a:cs typeface="Calibri" charset="0"/>
                <a:sym typeface="Arial"/>
              </a:rPr>
              <a:t> </a:t>
            </a:r>
            <a:r>
              <a:rPr lang="en-US" kern="0" dirty="0">
                <a:latin typeface="+mn-lt"/>
                <a:ea typeface="Calibri" charset="0"/>
                <a:cs typeface="Calibri" charset="0"/>
                <a:sym typeface="Arial"/>
              </a:rPr>
              <a:t>(low energy threshold)</a:t>
            </a:r>
          </a:p>
        </p:txBody>
      </p:sp>
      <p:sp>
        <p:nvSpPr>
          <p:cNvPr id="6" name="TextBox 5"/>
          <p:cNvSpPr txBox="1"/>
          <p:nvPr/>
        </p:nvSpPr>
        <p:spPr>
          <a:xfrm>
            <a:off x="3657600" y="685800"/>
            <a:ext cx="5334000" cy="2308324"/>
          </a:xfrm>
          <a:prstGeom prst="rect">
            <a:avLst/>
          </a:prstGeom>
          <a:noFill/>
        </p:spPr>
        <p:txBody>
          <a:bodyPr wrap="square" rtlCol="0">
            <a:spAutoFit/>
          </a:bodyPr>
          <a:lstStyle/>
          <a:p>
            <a:pPr defTabSz="634950"/>
            <a:r>
              <a:rPr lang="en-US" b="1" kern="0" dirty="0" err="1">
                <a:solidFill>
                  <a:srgbClr val="0070C0"/>
                </a:solidFill>
                <a:latin typeface="+mn-lt"/>
                <a:ea typeface="Calibri" charset="0"/>
                <a:cs typeface="Calibri" charset="0"/>
                <a:sym typeface="Arial"/>
              </a:rPr>
              <a:t>IceTop</a:t>
            </a:r>
            <a:r>
              <a:rPr lang="en-US" kern="0" dirty="0">
                <a:solidFill>
                  <a:srgbClr val="0070C0"/>
                </a:solidFill>
                <a:latin typeface="+mn-lt"/>
                <a:ea typeface="Calibri" charset="0"/>
                <a:cs typeface="Calibri" charset="0"/>
                <a:sym typeface="Arial"/>
              </a:rPr>
              <a:t> </a:t>
            </a:r>
            <a:r>
              <a:rPr lang="en-US" kern="0" dirty="0">
                <a:latin typeface="+mn-lt"/>
                <a:ea typeface="Calibri" charset="0"/>
                <a:cs typeface="Calibri" charset="0"/>
                <a:sym typeface="Arial"/>
              </a:rPr>
              <a:t>(surface array): 81 stations</a:t>
            </a:r>
          </a:p>
          <a:p>
            <a:pPr defTabSz="634950"/>
            <a:endParaRPr lang="en-US" sz="2000" b="1" kern="0" dirty="0">
              <a:solidFill>
                <a:srgbClr val="0070C0"/>
              </a:solidFill>
              <a:latin typeface="+mn-lt"/>
              <a:ea typeface="Calibri" charset="0"/>
              <a:cs typeface="Calibri" charset="0"/>
              <a:sym typeface="Arial"/>
            </a:endParaRPr>
          </a:p>
          <a:p>
            <a:pPr defTabSz="634950"/>
            <a:r>
              <a:rPr lang="en-US" b="1" kern="0" dirty="0" err="1">
                <a:solidFill>
                  <a:srgbClr val="0070C0"/>
                </a:solidFill>
                <a:latin typeface="+mn-lt"/>
                <a:ea typeface="Calibri" charset="0"/>
                <a:cs typeface="Calibri" charset="0"/>
                <a:sym typeface="Arial"/>
              </a:rPr>
              <a:t>IceCube</a:t>
            </a:r>
            <a:r>
              <a:rPr lang="en-US" kern="0" dirty="0">
                <a:latin typeface="+mn-lt"/>
                <a:ea typeface="Calibri" charset="0"/>
                <a:cs typeface="Calibri" charset="0"/>
                <a:sym typeface="Arial"/>
              </a:rPr>
              <a:t>: 86 strings</a:t>
            </a:r>
          </a:p>
          <a:p>
            <a:pPr defTabSz="634950"/>
            <a:r>
              <a:rPr lang="en-US" kern="0" dirty="0">
                <a:latin typeface="+mn-lt"/>
                <a:ea typeface="Calibri" charset="0"/>
                <a:cs typeface="Calibri" charset="0"/>
                <a:sym typeface="Arial"/>
              </a:rPr>
              <a:t>5160 optical sensors over 1 km</a:t>
            </a:r>
            <a:r>
              <a:rPr lang="en-US" kern="0" baseline="30000" dirty="0">
                <a:latin typeface="+mn-lt"/>
                <a:ea typeface="Calibri" charset="0"/>
                <a:cs typeface="Calibri" charset="0"/>
                <a:sym typeface="Arial"/>
              </a:rPr>
              <a:t>3</a:t>
            </a:r>
            <a:r>
              <a:rPr lang="en-US" kern="0" dirty="0">
                <a:latin typeface="+mn-lt"/>
                <a:ea typeface="Calibri" charset="0"/>
                <a:cs typeface="Calibri" charset="0"/>
                <a:sym typeface="Arial"/>
              </a:rPr>
              <a:t>  volume</a:t>
            </a:r>
          </a:p>
          <a:p>
            <a:pPr defTabSz="634950"/>
            <a:r>
              <a:rPr lang="en-US" kern="0" dirty="0">
                <a:latin typeface="+mn-lt"/>
                <a:ea typeface="Calibri" charset="0"/>
                <a:cs typeface="Calibri" charset="0"/>
                <a:sym typeface="Arial"/>
              </a:rPr>
              <a:t>17 m  vertical spacing </a:t>
            </a:r>
          </a:p>
          <a:p>
            <a:pPr defTabSz="634950"/>
            <a:r>
              <a:rPr lang="en-US" kern="0" dirty="0">
                <a:latin typeface="+mn-lt"/>
                <a:ea typeface="Calibri" charset="0"/>
                <a:cs typeface="Calibri" charset="0"/>
                <a:sym typeface="Arial"/>
              </a:rPr>
              <a:t>125 m horizontal spacing</a:t>
            </a:r>
          </a:p>
        </p:txBody>
      </p:sp>
      <p:pic>
        <p:nvPicPr>
          <p:cNvPr id="9" name="Picture 8"/>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4800600" y="2901530"/>
            <a:ext cx="4234277" cy="3804070"/>
          </a:xfrm>
          <a:prstGeom prst="rect">
            <a:avLst/>
          </a:prstGeom>
        </p:spPr>
      </p:pic>
      <p:sp>
        <p:nvSpPr>
          <p:cNvPr id="3" name="Footer Placeholder 2"/>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5</a:t>
            </a:fld>
            <a:endParaRPr lang="en-US" dirty="0"/>
          </a:p>
        </p:txBody>
      </p:sp>
    </p:spTree>
    <p:extLst>
      <p:ext uri="{BB962C8B-B14F-4D97-AF65-F5344CB8AC3E}">
        <p14:creationId xmlns:p14="http://schemas.microsoft.com/office/powerpoint/2010/main" val="2247525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BEABB5-6B6A-0C48-9B77-41D322E4294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53CB0C9-7781-D944-8BCF-34D6AFBB428A}"/>
              </a:ext>
            </a:extLst>
          </p:cNvPr>
          <p:cNvSpPr>
            <a:spLocks noGrp="1"/>
          </p:cNvSpPr>
          <p:nvPr>
            <p:ph idx="1"/>
          </p:nvPr>
        </p:nvSpPr>
        <p:spPr/>
        <p:txBody>
          <a:bodyPr/>
          <a:lstStyle/>
          <a:p>
            <a:r>
              <a:rPr lang="en-US" dirty="0"/>
              <a:t>Normalization and flux for TXS, 9.5 </a:t>
            </a:r>
            <a:r>
              <a:rPr lang="en-US" dirty="0" err="1"/>
              <a:t>yr</a:t>
            </a:r>
            <a:r>
              <a:rPr lang="en-US" dirty="0"/>
              <a:t> and 110 day</a:t>
            </a:r>
          </a:p>
          <a:p>
            <a:r>
              <a:rPr lang="en-US" dirty="0"/>
              <a:t>Number of events</a:t>
            </a:r>
          </a:p>
          <a:p>
            <a:r>
              <a:rPr lang="en-US" dirty="0"/>
              <a:t>Box vs. gaussian durations</a:t>
            </a:r>
          </a:p>
          <a:p>
            <a:r>
              <a:rPr lang="en-US" dirty="0"/>
              <a:t>Integrated flux compared to all-sky flux</a:t>
            </a:r>
          </a:p>
          <a:p>
            <a:r>
              <a:rPr lang="en-US" dirty="0"/>
              <a:t>Same for NGC 1068</a:t>
            </a:r>
          </a:p>
          <a:p>
            <a:r>
              <a:rPr lang="en-US" dirty="0"/>
              <a:t>SS 433 IC ULs, MGRO 1908 / HAWC 1908</a:t>
            </a:r>
          </a:p>
        </p:txBody>
      </p:sp>
      <p:sp>
        <p:nvSpPr>
          <p:cNvPr id="4" name="Footer Placeholder 3">
            <a:extLst>
              <a:ext uri="{FF2B5EF4-FFF2-40B4-BE49-F238E27FC236}">
                <a16:creationId xmlns:a16="http://schemas.microsoft.com/office/drawing/2014/main" id="{4A4DB4D1-406E-A64E-B665-CCC17C852ADC}"/>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134C9C71-F5E8-2D45-8D19-AF1E68D7F361}"/>
              </a:ext>
            </a:extLst>
          </p:cNvPr>
          <p:cNvSpPr>
            <a:spLocks noGrp="1"/>
          </p:cNvSpPr>
          <p:nvPr>
            <p:ph type="sldNum" sz="quarter" idx="4"/>
          </p:nvPr>
        </p:nvSpPr>
        <p:spPr/>
        <p:txBody>
          <a:bodyPr/>
          <a:lstStyle/>
          <a:p>
            <a:pPr>
              <a:defRPr/>
            </a:pPr>
            <a:fld id="{FE987253-B894-114D-BDC2-8F3A1EBD88EF}" type="slidenum">
              <a:rPr lang="en-US" smtClean="0"/>
              <a:pPr>
                <a:defRPr/>
              </a:pPr>
              <a:t>50</a:t>
            </a:fld>
            <a:endParaRPr lang="en-US" dirty="0"/>
          </a:p>
        </p:txBody>
      </p:sp>
    </p:spTree>
    <p:extLst>
      <p:ext uri="{BB962C8B-B14F-4D97-AF65-F5344CB8AC3E}">
        <p14:creationId xmlns:p14="http://schemas.microsoft.com/office/powerpoint/2010/main" val="570416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84549-9CB6-AF49-A1F2-8387E4CAE59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7846875-2B45-0842-AA91-7307A376573F}"/>
              </a:ext>
            </a:extLst>
          </p:cNvPr>
          <p:cNvSpPr>
            <a:spLocks noGrp="1"/>
          </p:cNvSpPr>
          <p:nvPr>
            <p:ph idx="1"/>
          </p:nvPr>
        </p:nvSpPr>
        <p:spPr/>
        <p:txBody>
          <a:bodyPr/>
          <a:lstStyle/>
          <a:p>
            <a:r>
              <a:rPr lang="en-US" dirty="0"/>
              <a:t>MAGIC, 2018 TXS modeling</a:t>
            </a:r>
          </a:p>
        </p:txBody>
      </p:sp>
      <p:sp>
        <p:nvSpPr>
          <p:cNvPr id="4" name="Footer Placeholder 3">
            <a:extLst>
              <a:ext uri="{FF2B5EF4-FFF2-40B4-BE49-F238E27FC236}">
                <a16:creationId xmlns:a16="http://schemas.microsoft.com/office/drawing/2014/main" id="{E8A23371-6278-C04E-AF7A-B8B58A6E723D}"/>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43FB2ADA-0C12-CB45-A488-44E8099CCE28}"/>
              </a:ext>
            </a:extLst>
          </p:cNvPr>
          <p:cNvSpPr>
            <a:spLocks noGrp="1"/>
          </p:cNvSpPr>
          <p:nvPr>
            <p:ph type="sldNum" sz="quarter" idx="4"/>
          </p:nvPr>
        </p:nvSpPr>
        <p:spPr/>
        <p:txBody>
          <a:bodyPr/>
          <a:lstStyle/>
          <a:p>
            <a:pPr>
              <a:defRPr/>
            </a:pPr>
            <a:fld id="{FE987253-B894-114D-BDC2-8F3A1EBD88EF}" type="slidenum">
              <a:rPr lang="en-US" smtClean="0"/>
              <a:pPr>
                <a:defRPr/>
              </a:pPr>
              <a:t>51</a:t>
            </a:fld>
            <a:endParaRPr lang="en-US" dirty="0"/>
          </a:p>
        </p:txBody>
      </p:sp>
    </p:spTree>
    <p:extLst>
      <p:ext uri="{BB962C8B-B14F-4D97-AF65-F5344CB8AC3E}">
        <p14:creationId xmlns:p14="http://schemas.microsoft.com/office/powerpoint/2010/main" val="37360415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7CEB2-8FE8-C343-A3A7-D4CA82620796}"/>
              </a:ext>
            </a:extLst>
          </p:cNvPr>
          <p:cNvSpPr>
            <a:spLocks noGrp="1"/>
          </p:cNvSpPr>
          <p:nvPr>
            <p:ph type="title"/>
          </p:nvPr>
        </p:nvSpPr>
        <p:spPr/>
        <p:txBody>
          <a:bodyPr/>
          <a:lstStyle/>
          <a:p>
            <a:r>
              <a:rPr lang="en-US" dirty="0"/>
              <a:t>New Upgrade hierarchy sketch</a:t>
            </a:r>
          </a:p>
        </p:txBody>
      </p:sp>
      <p:sp>
        <p:nvSpPr>
          <p:cNvPr id="3" name="Content Placeholder 2">
            <a:extLst>
              <a:ext uri="{FF2B5EF4-FFF2-40B4-BE49-F238E27FC236}">
                <a16:creationId xmlns:a16="http://schemas.microsoft.com/office/drawing/2014/main" id="{F2D2E2AA-AD36-184C-A15D-8F80A53D0B1A}"/>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4B296759-200A-2445-9567-496668E610BA}"/>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9BB8248C-1C5A-894D-AF21-98F46D47972B}"/>
              </a:ext>
            </a:extLst>
          </p:cNvPr>
          <p:cNvSpPr>
            <a:spLocks noGrp="1"/>
          </p:cNvSpPr>
          <p:nvPr>
            <p:ph type="sldNum" sz="quarter" idx="4"/>
          </p:nvPr>
        </p:nvSpPr>
        <p:spPr/>
        <p:txBody>
          <a:bodyPr/>
          <a:lstStyle/>
          <a:p>
            <a:pPr>
              <a:defRPr/>
            </a:pPr>
            <a:fld id="{FE987253-B894-114D-BDC2-8F3A1EBD88EF}" type="slidenum">
              <a:rPr lang="en-US" smtClean="0"/>
              <a:pPr>
                <a:defRPr/>
              </a:pPr>
              <a:t>52</a:t>
            </a:fld>
            <a:endParaRPr lang="en-US" dirty="0"/>
          </a:p>
        </p:txBody>
      </p:sp>
    </p:spTree>
    <p:extLst>
      <p:ext uri="{BB962C8B-B14F-4D97-AF65-F5344CB8AC3E}">
        <p14:creationId xmlns:p14="http://schemas.microsoft.com/office/powerpoint/2010/main" val="42431725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C1B523-3552-9F4D-9CAD-8A3930B76BD4}"/>
              </a:ext>
            </a:extLst>
          </p:cNvPr>
          <p:cNvPicPr>
            <a:picLocks noChangeAspect="1"/>
          </p:cNvPicPr>
          <p:nvPr/>
        </p:nvPicPr>
        <p:blipFill>
          <a:blip r:embed="rId3"/>
          <a:stretch>
            <a:fillRect/>
          </a:stretch>
        </p:blipFill>
        <p:spPr>
          <a:xfrm>
            <a:off x="990600" y="670291"/>
            <a:ext cx="6858000" cy="4622575"/>
          </a:xfrm>
          <a:prstGeom prst="rect">
            <a:avLst/>
          </a:prstGeom>
        </p:spPr>
      </p:pic>
      <p:sp>
        <p:nvSpPr>
          <p:cNvPr id="2" name="Title 1">
            <a:extLst>
              <a:ext uri="{FF2B5EF4-FFF2-40B4-BE49-F238E27FC236}">
                <a16:creationId xmlns:a16="http://schemas.microsoft.com/office/drawing/2014/main" id="{898C0733-66E4-DA40-BFFF-B624324DC7EF}"/>
              </a:ext>
            </a:extLst>
          </p:cNvPr>
          <p:cNvSpPr>
            <a:spLocks noGrp="1"/>
          </p:cNvSpPr>
          <p:nvPr>
            <p:ph type="title"/>
          </p:nvPr>
        </p:nvSpPr>
        <p:spPr>
          <a:xfrm>
            <a:off x="457200" y="9525"/>
            <a:ext cx="8229600" cy="838480"/>
          </a:xfrm>
        </p:spPr>
        <p:txBody>
          <a:bodyPr/>
          <a:lstStyle/>
          <a:p>
            <a:r>
              <a:rPr lang="en-US" dirty="0"/>
              <a:t>New: 10-year generic point source search</a:t>
            </a:r>
          </a:p>
        </p:txBody>
      </p:sp>
      <p:sp>
        <p:nvSpPr>
          <p:cNvPr id="4" name="Footer Placeholder 3">
            <a:extLst>
              <a:ext uri="{FF2B5EF4-FFF2-40B4-BE49-F238E27FC236}">
                <a16:creationId xmlns:a16="http://schemas.microsoft.com/office/drawing/2014/main" id="{401D65C6-3A9C-A849-A7B7-206A112006D5}"/>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34F52EDA-ECB1-9B45-BB9D-77F1F3D168F6}"/>
              </a:ext>
            </a:extLst>
          </p:cNvPr>
          <p:cNvSpPr>
            <a:spLocks noGrp="1"/>
          </p:cNvSpPr>
          <p:nvPr>
            <p:ph type="sldNum" sz="quarter" idx="4"/>
          </p:nvPr>
        </p:nvSpPr>
        <p:spPr/>
        <p:txBody>
          <a:bodyPr/>
          <a:lstStyle/>
          <a:p>
            <a:pPr>
              <a:defRPr/>
            </a:pPr>
            <a:fld id="{FE987253-B894-114D-BDC2-8F3A1EBD88EF}" type="slidenum">
              <a:rPr lang="en-US" smtClean="0"/>
              <a:pPr>
                <a:defRPr/>
              </a:pPr>
              <a:t>53</a:t>
            </a:fld>
            <a:endParaRPr lang="en-US" dirty="0"/>
          </a:p>
        </p:txBody>
      </p:sp>
      <p:sp>
        <p:nvSpPr>
          <p:cNvPr id="12" name="Content Placeholder 2">
            <a:extLst>
              <a:ext uri="{FF2B5EF4-FFF2-40B4-BE49-F238E27FC236}">
                <a16:creationId xmlns:a16="http://schemas.microsoft.com/office/drawing/2014/main" id="{5653C737-6D8A-6D4A-B82C-07E81FC28FEA}"/>
              </a:ext>
            </a:extLst>
          </p:cNvPr>
          <p:cNvSpPr>
            <a:spLocks noGrp="1"/>
          </p:cNvSpPr>
          <p:nvPr>
            <p:ph idx="1"/>
          </p:nvPr>
        </p:nvSpPr>
        <p:spPr>
          <a:xfrm>
            <a:off x="-13779" y="5275633"/>
            <a:ext cx="9024257" cy="1268041"/>
          </a:xfrm>
        </p:spPr>
        <p:txBody>
          <a:bodyPr/>
          <a:lstStyle/>
          <a:p>
            <a:r>
              <a:rPr lang="en-US" sz="1800" dirty="0"/>
              <a:t>Population analysis (search for excess of weak sources): 4 𝜎 pre-trial, 3.3 𝜎 post-trial, for 4 sources each with p&lt;0.01 in source list search: NGC 1068 and 3 blazars(TXS  0506+056, PKS 1424+240, GB6 J1542+6129)</a:t>
            </a:r>
          </a:p>
          <a:p>
            <a:r>
              <a:rPr lang="en-US" sz="1800" dirty="0"/>
              <a:t>Excluding TS 0506+056: 2.25 𝜎 post-trials</a:t>
            </a:r>
          </a:p>
        </p:txBody>
      </p:sp>
      <p:sp>
        <p:nvSpPr>
          <p:cNvPr id="13" name="TextBox 12">
            <a:extLst>
              <a:ext uri="{FF2B5EF4-FFF2-40B4-BE49-F238E27FC236}">
                <a16:creationId xmlns:a16="http://schemas.microsoft.com/office/drawing/2014/main" id="{6D944EB9-6DEE-C140-8D73-3CFA3DAF1DCB}"/>
              </a:ext>
            </a:extLst>
          </p:cNvPr>
          <p:cNvSpPr txBox="1"/>
          <p:nvPr/>
        </p:nvSpPr>
        <p:spPr>
          <a:xfrm>
            <a:off x="2054850" y="2138489"/>
            <a:ext cx="2364750" cy="923330"/>
          </a:xfrm>
          <a:prstGeom prst="rect">
            <a:avLst/>
          </a:prstGeom>
          <a:noFill/>
        </p:spPr>
        <p:txBody>
          <a:bodyPr wrap="none" rtlCol="0">
            <a:spAutoFit/>
          </a:bodyPr>
          <a:lstStyle/>
          <a:p>
            <a:r>
              <a:rPr lang="en-US" sz="1800" dirty="0" err="1"/>
              <a:t>IceCube</a:t>
            </a:r>
            <a:r>
              <a:rPr lang="en-US" sz="1800" dirty="0"/>
              <a:t>,</a:t>
            </a:r>
          </a:p>
          <a:p>
            <a:r>
              <a:rPr lang="en-US" sz="1800" dirty="0" err="1"/>
              <a:t>PoS</a:t>
            </a:r>
            <a:r>
              <a:rPr lang="en-US" sz="1800" dirty="0"/>
              <a:t> (ICRC 2019)851</a:t>
            </a:r>
          </a:p>
          <a:p>
            <a:r>
              <a:rPr lang="en-US" sz="1800" dirty="0">
                <a:hlinkClick r:id="rId4"/>
              </a:rPr>
              <a:t>1908.05993</a:t>
            </a:r>
            <a:endParaRPr lang="en-US" sz="1800" dirty="0"/>
          </a:p>
        </p:txBody>
      </p:sp>
    </p:spTree>
    <p:extLst>
      <p:ext uri="{BB962C8B-B14F-4D97-AF65-F5344CB8AC3E}">
        <p14:creationId xmlns:p14="http://schemas.microsoft.com/office/powerpoint/2010/main" val="127387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15BA3-43FD-A94A-AC4C-79472632599B}"/>
              </a:ext>
            </a:extLst>
          </p:cNvPr>
          <p:cNvSpPr>
            <a:spLocks noGrp="1"/>
          </p:cNvSpPr>
          <p:nvPr>
            <p:ph type="title"/>
          </p:nvPr>
        </p:nvSpPr>
        <p:spPr/>
        <p:txBody>
          <a:bodyPr/>
          <a:lstStyle/>
          <a:p>
            <a:r>
              <a:rPr lang="en-US" dirty="0"/>
              <a:t>Energy PDF for IceCube-170922A</a:t>
            </a:r>
          </a:p>
        </p:txBody>
      </p:sp>
      <p:sp>
        <p:nvSpPr>
          <p:cNvPr id="3" name="Content Placeholder 2">
            <a:extLst>
              <a:ext uri="{FF2B5EF4-FFF2-40B4-BE49-F238E27FC236}">
                <a16:creationId xmlns:a16="http://schemas.microsoft.com/office/drawing/2014/main" id="{1C4137D2-6D09-F64E-B387-92B7B2BE8500}"/>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62926E3C-4554-4C42-BC5E-395074382A26}"/>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87C79C78-1288-BE47-9A7C-B4A032B64BA0}"/>
              </a:ext>
            </a:extLst>
          </p:cNvPr>
          <p:cNvSpPr>
            <a:spLocks noGrp="1"/>
          </p:cNvSpPr>
          <p:nvPr>
            <p:ph type="sldNum" sz="quarter" idx="4"/>
          </p:nvPr>
        </p:nvSpPr>
        <p:spPr/>
        <p:txBody>
          <a:bodyPr/>
          <a:lstStyle/>
          <a:p>
            <a:pPr>
              <a:defRPr/>
            </a:pPr>
            <a:fld id="{FE987253-B894-114D-BDC2-8F3A1EBD88EF}" type="slidenum">
              <a:rPr lang="en-US" smtClean="0"/>
              <a:pPr>
                <a:defRPr/>
              </a:pPr>
              <a:t>54</a:t>
            </a:fld>
            <a:endParaRPr lang="en-US" dirty="0"/>
          </a:p>
        </p:txBody>
      </p:sp>
    </p:spTree>
    <p:extLst>
      <p:ext uri="{BB962C8B-B14F-4D97-AF65-F5344CB8AC3E}">
        <p14:creationId xmlns:p14="http://schemas.microsoft.com/office/powerpoint/2010/main" val="16390130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556070"/>
            <a:ext cx="8382000" cy="6278118"/>
          </a:xfrm>
          <a:prstGeom prst="rect">
            <a:avLst/>
          </a:prstGeom>
        </p:spPr>
      </p:pic>
      <p:sp>
        <p:nvSpPr>
          <p:cNvPr id="2" name="Title 1"/>
          <p:cNvSpPr>
            <a:spLocks noGrp="1"/>
          </p:cNvSpPr>
          <p:nvPr>
            <p:ph type="title"/>
          </p:nvPr>
        </p:nvSpPr>
        <p:spPr>
          <a:xfrm>
            <a:off x="0" y="0"/>
            <a:ext cx="9144000" cy="838200"/>
          </a:xfrm>
        </p:spPr>
        <p:txBody>
          <a:bodyPr/>
          <a:lstStyle/>
          <a:p>
            <a:r>
              <a:rPr lang="en-US" dirty="0"/>
              <a:t>Active galactic nuclei and blazars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55</a:t>
            </a:fld>
            <a:endParaRPr lang="en-US" dirty="0"/>
          </a:p>
        </p:txBody>
      </p:sp>
    </p:spTree>
    <p:extLst>
      <p:ext uri="{BB962C8B-B14F-4D97-AF65-F5344CB8AC3E}">
        <p14:creationId xmlns:p14="http://schemas.microsoft.com/office/powerpoint/2010/main" val="2268954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8931D-F9C0-FB43-965A-7997858F4F32}"/>
              </a:ext>
            </a:extLst>
          </p:cNvPr>
          <p:cNvSpPr>
            <a:spLocks noGrp="1"/>
          </p:cNvSpPr>
          <p:nvPr>
            <p:ph type="title"/>
          </p:nvPr>
        </p:nvSpPr>
        <p:spPr/>
        <p:txBody>
          <a:bodyPr/>
          <a:lstStyle/>
          <a:p>
            <a:r>
              <a:rPr lang="en-US" dirty="0"/>
              <a:t>Why TXS?</a:t>
            </a:r>
          </a:p>
        </p:txBody>
      </p:sp>
      <p:sp>
        <p:nvSpPr>
          <p:cNvPr id="3" name="Content Placeholder 2">
            <a:extLst>
              <a:ext uri="{FF2B5EF4-FFF2-40B4-BE49-F238E27FC236}">
                <a16:creationId xmlns:a16="http://schemas.microsoft.com/office/drawing/2014/main" id="{0455A383-21C5-F04C-8E6A-B20B1BFCCC83}"/>
              </a:ext>
            </a:extLst>
          </p:cNvPr>
          <p:cNvSpPr>
            <a:spLocks noGrp="1"/>
          </p:cNvSpPr>
          <p:nvPr>
            <p:ph idx="1"/>
          </p:nvPr>
        </p:nvSpPr>
        <p:spPr/>
        <p:txBody>
          <a:bodyPr/>
          <a:lstStyle/>
          <a:p>
            <a:r>
              <a:rPr lang="en-US" dirty="0"/>
              <a:t>Luminosity?</a:t>
            </a:r>
          </a:p>
          <a:p>
            <a:r>
              <a:rPr lang="en-US" dirty="0"/>
              <a:t>Hardening?</a:t>
            </a:r>
          </a:p>
          <a:p>
            <a:r>
              <a:rPr lang="en-US" dirty="0"/>
              <a:t>Fluctuation (Eddington bias)?</a:t>
            </a:r>
          </a:p>
        </p:txBody>
      </p:sp>
      <p:sp>
        <p:nvSpPr>
          <p:cNvPr id="4" name="Footer Placeholder 3">
            <a:extLst>
              <a:ext uri="{FF2B5EF4-FFF2-40B4-BE49-F238E27FC236}">
                <a16:creationId xmlns:a16="http://schemas.microsoft.com/office/drawing/2014/main" id="{F285760A-2734-2344-8DB0-5AA8CD84733A}"/>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747F9F73-CB83-7D40-AB91-075F2986B370}"/>
              </a:ext>
            </a:extLst>
          </p:cNvPr>
          <p:cNvSpPr>
            <a:spLocks noGrp="1"/>
          </p:cNvSpPr>
          <p:nvPr>
            <p:ph type="sldNum" sz="quarter" idx="4"/>
          </p:nvPr>
        </p:nvSpPr>
        <p:spPr/>
        <p:txBody>
          <a:bodyPr/>
          <a:lstStyle/>
          <a:p>
            <a:pPr>
              <a:defRPr/>
            </a:pPr>
            <a:fld id="{FE987253-B894-114D-BDC2-8F3A1EBD88EF}" type="slidenum">
              <a:rPr lang="en-US" smtClean="0"/>
              <a:pPr>
                <a:defRPr/>
              </a:pPr>
              <a:t>56</a:t>
            </a:fld>
            <a:endParaRPr lang="en-US" dirty="0"/>
          </a:p>
        </p:txBody>
      </p:sp>
    </p:spTree>
    <p:extLst>
      <p:ext uri="{BB962C8B-B14F-4D97-AF65-F5344CB8AC3E}">
        <p14:creationId xmlns:p14="http://schemas.microsoft.com/office/powerpoint/2010/main" val="22028629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8A06A-F2C0-3243-B509-D6965F8506BE}"/>
              </a:ext>
            </a:extLst>
          </p:cNvPr>
          <p:cNvSpPr>
            <a:spLocks noGrp="1"/>
          </p:cNvSpPr>
          <p:nvPr>
            <p:ph type="title"/>
          </p:nvPr>
        </p:nvSpPr>
        <p:spPr/>
        <p:txBody>
          <a:bodyPr/>
          <a:lstStyle/>
          <a:p>
            <a:r>
              <a:rPr lang="en-US" dirty="0"/>
              <a:t>Eddington  bias</a:t>
            </a:r>
          </a:p>
        </p:txBody>
      </p:sp>
      <p:sp>
        <p:nvSpPr>
          <p:cNvPr id="3" name="Content Placeholder 2">
            <a:extLst>
              <a:ext uri="{FF2B5EF4-FFF2-40B4-BE49-F238E27FC236}">
                <a16:creationId xmlns:a16="http://schemas.microsoft.com/office/drawing/2014/main" id="{E6D158FE-5211-7B47-9F4F-29887B1A0901}"/>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3FC66278-4F1B-B449-8C51-F3E91F91A83E}"/>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EB31930D-2808-1D4A-BB0F-0464987B9EE6}"/>
              </a:ext>
            </a:extLst>
          </p:cNvPr>
          <p:cNvSpPr>
            <a:spLocks noGrp="1"/>
          </p:cNvSpPr>
          <p:nvPr>
            <p:ph type="sldNum" sz="quarter" idx="4"/>
          </p:nvPr>
        </p:nvSpPr>
        <p:spPr/>
        <p:txBody>
          <a:bodyPr/>
          <a:lstStyle/>
          <a:p>
            <a:pPr>
              <a:defRPr/>
            </a:pPr>
            <a:fld id="{FE987253-B894-114D-BDC2-8F3A1EBD88EF}" type="slidenum">
              <a:rPr lang="en-US" smtClean="0"/>
              <a:pPr>
                <a:defRPr/>
              </a:pPr>
              <a:t>57</a:t>
            </a:fld>
            <a:endParaRPr lang="en-US" dirty="0"/>
          </a:p>
        </p:txBody>
      </p:sp>
    </p:spTree>
    <p:extLst>
      <p:ext uri="{BB962C8B-B14F-4D97-AF65-F5344CB8AC3E}">
        <p14:creationId xmlns:p14="http://schemas.microsoft.com/office/powerpoint/2010/main" val="40618981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DBD74-504C-3C4B-A35E-686C4DBEB94C}"/>
              </a:ext>
            </a:extLst>
          </p:cNvPr>
          <p:cNvSpPr>
            <a:spLocks noGrp="1"/>
          </p:cNvSpPr>
          <p:nvPr>
            <p:ph type="title"/>
          </p:nvPr>
        </p:nvSpPr>
        <p:spPr/>
        <p:txBody>
          <a:bodyPr/>
          <a:lstStyle/>
          <a:p>
            <a:r>
              <a:rPr lang="en-US" dirty="0"/>
              <a:t>Point sources with cascades</a:t>
            </a:r>
          </a:p>
        </p:txBody>
      </p:sp>
      <p:sp>
        <p:nvSpPr>
          <p:cNvPr id="3" name="Content Placeholder 2">
            <a:extLst>
              <a:ext uri="{FF2B5EF4-FFF2-40B4-BE49-F238E27FC236}">
                <a16:creationId xmlns:a16="http://schemas.microsoft.com/office/drawing/2014/main" id="{4CFC1ED9-E665-D54D-A504-C5029264752E}"/>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75FFD7D4-6721-F04C-9BCE-EF8797AFB24B}"/>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9E378190-1370-5B4F-8C8E-A44402745B59}"/>
              </a:ext>
            </a:extLst>
          </p:cNvPr>
          <p:cNvSpPr>
            <a:spLocks noGrp="1"/>
          </p:cNvSpPr>
          <p:nvPr>
            <p:ph type="sldNum" sz="quarter" idx="4"/>
          </p:nvPr>
        </p:nvSpPr>
        <p:spPr/>
        <p:txBody>
          <a:bodyPr/>
          <a:lstStyle/>
          <a:p>
            <a:pPr>
              <a:defRPr/>
            </a:pPr>
            <a:fld id="{FE987253-B894-114D-BDC2-8F3A1EBD88EF}" type="slidenum">
              <a:rPr lang="en-US" smtClean="0"/>
              <a:pPr>
                <a:defRPr/>
              </a:pPr>
              <a:t>58</a:t>
            </a:fld>
            <a:endParaRPr lang="en-US" dirty="0"/>
          </a:p>
        </p:txBody>
      </p:sp>
    </p:spTree>
    <p:extLst>
      <p:ext uri="{BB962C8B-B14F-4D97-AF65-F5344CB8AC3E}">
        <p14:creationId xmlns:p14="http://schemas.microsoft.com/office/powerpoint/2010/main" val="17788080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55"/>
            <a:ext cx="9143999" cy="1143000"/>
          </a:xfrm>
        </p:spPr>
        <p:txBody>
          <a:bodyPr/>
          <a:lstStyle/>
          <a:p>
            <a:r>
              <a:rPr lang="en-US" dirty="0"/>
              <a:t>Astrophysical tau neutrinos?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59</a:t>
            </a:fld>
            <a:endParaRPr lang="en-US" dirty="0"/>
          </a:p>
        </p:txBody>
      </p:sp>
      <p:pic>
        <p:nvPicPr>
          <p:cNvPr id="6" name="Picture 5" descr="panopticon_bigbird_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6" y="990600"/>
            <a:ext cx="4562004" cy="3798714"/>
          </a:xfrm>
          <a:prstGeom prst="rect">
            <a:avLst/>
          </a:prstGeom>
        </p:spPr>
      </p:pic>
      <p:pic>
        <p:nvPicPr>
          <p:cNvPr id="7" name="Picture 6" descr="panopticon_event2_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5852" y="990600"/>
            <a:ext cx="4563211" cy="3798715"/>
          </a:xfrm>
          <a:prstGeom prst="rect">
            <a:avLst/>
          </a:prstGeom>
        </p:spPr>
      </p:pic>
      <p:sp>
        <p:nvSpPr>
          <p:cNvPr id="8" name="TextBox 7"/>
          <p:cNvSpPr txBox="1"/>
          <p:nvPr/>
        </p:nvSpPr>
        <p:spPr>
          <a:xfrm>
            <a:off x="1383632" y="4876801"/>
            <a:ext cx="1053494" cy="400110"/>
          </a:xfrm>
          <a:prstGeom prst="rect">
            <a:avLst/>
          </a:prstGeom>
          <a:noFill/>
        </p:spPr>
        <p:txBody>
          <a:bodyPr wrap="none" rtlCol="0">
            <a:spAutoFit/>
          </a:bodyPr>
          <a:lstStyle/>
          <a:p>
            <a:r>
              <a:rPr lang="en-US" sz="2000" dirty="0"/>
              <a:t>Event 1</a:t>
            </a:r>
          </a:p>
        </p:txBody>
      </p:sp>
      <p:sp>
        <p:nvSpPr>
          <p:cNvPr id="9" name="TextBox 8"/>
          <p:cNvSpPr txBox="1"/>
          <p:nvPr/>
        </p:nvSpPr>
        <p:spPr>
          <a:xfrm>
            <a:off x="6183346" y="4876800"/>
            <a:ext cx="1053494" cy="400110"/>
          </a:xfrm>
          <a:prstGeom prst="rect">
            <a:avLst/>
          </a:prstGeom>
          <a:noFill/>
        </p:spPr>
        <p:txBody>
          <a:bodyPr wrap="none" rtlCol="0">
            <a:spAutoFit/>
          </a:bodyPr>
          <a:lstStyle/>
          <a:p>
            <a:r>
              <a:rPr lang="en-US" sz="2000" dirty="0"/>
              <a:t>Event 2</a:t>
            </a:r>
          </a:p>
        </p:txBody>
      </p:sp>
      <p:sp>
        <p:nvSpPr>
          <p:cNvPr id="10" name="TextBox 9"/>
          <p:cNvSpPr txBox="1"/>
          <p:nvPr/>
        </p:nvSpPr>
        <p:spPr>
          <a:xfrm>
            <a:off x="709763" y="5591889"/>
            <a:ext cx="7596037" cy="646331"/>
          </a:xfrm>
          <a:prstGeom prst="rect">
            <a:avLst/>
          </a:prstGeom>
          <a:noFill/>
        </p:spPr>
        <p:txBody>
          <a:bodyPr wrap="square" rtlCol="0">
            <a:spAutoFit/>
          </a:bodyPr>
          <a:lstStyle/>
          <a:p>
            <a:pPr marL="342900" indent="-342900">
              <a:buFont typeface="Arial" charset="0"/>
              <a:buChar char="•"/>
            </a:pPr>
            <a:r>
              <a:rPr lang="en-US" sz="1800" dirty="0"/>
              <a:t>Possible signal: astrophysical tau neutrinos</a:t>
            </a:r>
          </a:p>
          <a:p>
            <a:pPr marL="342900" indent="-342900">
              <a:buFont typeface="Arial" charset="0"/>
              <a:buChar char="•"/>
            </a:pPr>
            <a:r>
              <a:rPr lang="en-US" sz="1800" dirty="0"/>
              <a:t>Background expectation: ~0.7 event (signal expectation: ~1.4 event)</a:t>
            </a:r>
          </a:p>
        </p:txBody>
      </p:sp>
    </p:spTree>
    <p:extLst>
      <p:ext uri="{BB962C8B-B14F-4D97-AF65-F5344CB8AC3E}">
        <p14:creationId xmlns:p14="http://schemas.microsoft.com/office/powerpoint/2010/main" val="2080129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pPr algn="ctr"/>
            <a:r>
              <a:rPr lang="en-US" sz="3200" dirty="0" err="1"/>
              <a:t>IceCube</a:t>
            </a:r>
            <a:r>
              <a:rPr lang="en-US" sz="3200" dirty="0"/>
              <a:t> signals and backgrounds</a:t>
            </a:r>
          </a:p>
        </p:txBody>
      </p:sp>
      <p:sp>
        <p:nvSpPr>
          <p:cNvPr id="9" name="Content Placeholder 8"/>
          <p:cNvSpPr>
            <a:spLocks noGrp="1"/>
          </p:cNvSpPr>
          <p:nvPr>
            <p:ph sz="quarter" idx="13"/>
          </p:nvPr>
        </p:nvSpPr>
        <p:spPr>
          <a:xfrm>
            <a:off x="4597400" y="2209800"/>
            <a:ext cx="4115118" cy="2895600"/>
          </a:xfrm>
        </p:spPr>
        <p:txBody>
          <a:bodyPr/>
          <a:lstStyle/>
          <a:p>
            <a:pPr defTabSz="761940">
              <a:spcBef>
                <a:spcPct val="0"/>
              </a:spcBef>
            </a:pPr>
            <a:r>
              <a:rPr lang="en-US" sz="2800" dirty="0">
                <a:ea typeface="Candara" charset="0"/>
                <a:cs typeface="Candara" charset="0"/>
              </a:rPr>
              <a:t>Atmospheric muons: 70 billion per year</a:t>
            </a:r>
          </a:p>
          <a:p>
            <a:pPr defTabSz="761940">
              <a:spcBef>
                <a:spcPct val="0"/>
              </a:spcBef>
            </a:pPr>
            <a:r>
              <a:rPr lang="en-US" sz="2800" dirty="0">
                <a:ea typeface="Candara" charset="0"/>
                <a:cs typeface="Candara" charset="0"/>
              </a:rPr>
              <a:t>Atmospheric neutrinos: one in 10</a:t>
            </a:r>
            <a:r>
              <a:rPr lang="en-US" sz="2800" baseline="30000" dirty="0">
                <a:ea typeface="Candara" charset="0"/>
                <a:cs typeface="Candara" charset="0"/>
              </a:rPr>
              <a:t>3</a:t>
            </a:r>
          </a:p>
          <a:p>
            <a:pPr defTabSz="761940">
              <a:spcBef>
                <a:spcPct val="0"/>
              </a:spcBef>
            </a:pPr>
            <a:r>
              <a:rPr lang="en-US" sz="2800" dirty="0">
                <a:ea typeface="Candara" charset="0"/>
                <a:cs typeface="Candara" charset="0"/>
              </a:rPr>
              <a:t>Astrophysical neutrinos: one in 10</a:t>
            </a:r>
            <a:r>
              <a:rPr lang="en-US" sz="2800" baseline="30000" dirty="0">
                <a:ea typeface="Candara" charset="0"/>
                <a:cs typeface="Candara" charset="0"/>
              </a:rPr>
              <a:t>8</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6</a:t>
            </a:fld>
            <a:endParaRPr lang="en-US" dirty="0"/>
          </a:p>
        </p:txBody>
      </p:sp>
      <p:sp>
        <p:nvSpPr>
          <p:cNvPr id="35" name="Footer Placeholder 4"/>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432825"/>
            <a:ext cx="3581720" cy="3977689"/>
          </a:xfrm>
          <a:prstGeom prst="rect">
            <a:avLst/>
          </a:prstGeom>
        </p:spPr>
      </p:pic>
    </p:spTree>
    <p:extLst>
      <p:ext uri="{BB962C8B-B14F-4D97-AF65-F5344CB8AC3E}">
        <p14:creationId xmlns:p14="http://schemas.microsoft.com/office/powerpoint/2010/main" val="65060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1" descr="F1.larg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1800" y="762000"/>
            <a:ext cx="8242300" cy="429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971800" y="4903787"/>
            <a:ext cx="25019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800" dirty="0">
                <a:solidFill>
                  <a:schemeClr val="tx1"/>
                </a:solidFill>
              </a:rPr>
              <a:t>Science 342 (2013) 947</a:t>
            </a:r>
          </a:p>
        </p:txBody>
      </p:sp>
      <p:sp>
        <p:nvSpPr>
          <p:cNvPr id="9" name="Rectangle 8"/>
          <p:cNvSpPr/>
          <p:nvPr/>
        </p:nvSpPr>
        <p:spPr>
          <a:xfrm>
            <a:off x="4419600" y="723900"/>
            <a:ext cx="533400" cy="39027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35847" name="Title 1"/>
          <p:cNvSpPr>
            <a:spLocks noGrp="1"/>
          </p:cNvSpPr>
          <p:nvPr>
            <p:ph type="title"/>
          </p:nvPr>
        </p:nvSpPr>
        <p:spPr>
          <a:xfrm>
            <a:off x="431800" y="-4763"/>
            <a:ext cx="8229600" cy="931863"/>
          </a:xfrm>
        </p:spPr>
        <p:txBody>
          <a:bodyPr/>
          <a:lstStyle/>
          <a:p>
            <a:r>
              <a:rPr lang="en-US" altLang="en-US" dirty="0"/>
              <a:t>A veto technique for starting events</a:t>
            </a:r>
          </a:p>
        </p:txBody>
      </p:sp>
      <p:sp>
        <p:nvSpPr>
          <p:cNvPr id="35848" name="TextBox 2"/>
          <p:cNvSpPr txBox="1">
            <a:spLocks noChangeArrowheads="1"/>
          </p:cNvSpPr>
          <p:nvPr/>
        </p:nvSpPr>
        <p:spPr bwMode="auto">
          <a:xfrm>
            <a:off x="0" y="5548065"/>
            <a:ext cx="924483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Atmospheric muons (dominant background) always start outside the detector</a:t>
            </a:r>
          </a:p>
          <a:p>
            <a:pPr eaLnBrk="1" hangingPunct="1">
              <a:buFont typeface="Arial" charset="0"/>
              <a:buChar char="•"/>
            </a:pPr>
            <a:r>
              <a:rPr lang="en-US" altLang="en-US" sz="2000" dirty="0"/>
              <a:t>Neutrino-induced muons sometimes start inside the detector</a:t>
            </a:r>
          </a:p>
          <a:p>
            <a:pPr eaLnBrk="1" hangingPunct="1">
              <a:buFont typeface="Arial" charset="0"/>
              <a:buChar char="•"/>
            </a:pPr>
            <a:r>
              <a:rPr lang="en-US" altLang="en-US" sz="2000" dirty="0"/>
              <a:t>Atmospheric neutrinos are accompanied by atmospheric muons: vetoed</a:t>
            </a:r>
          </a:p>
        </p:txBody>
      </p:sp>
      <p:sp>
        <p:nvSpPr>
          <p:cNvPr id="10" name="Rectangle 9"/>
          <p:cNvSpPr/>
          <p:nvPr/>
        </p:nvSpPr>
        <p:spPr>
          <a:xfrm>
            <a:off x="254000" y="4572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Footer Placeholder 3"/>
          <p:cNvSpPr>
            <a:spLocks noGrp="1"/>
          </p:cNvSpPr>
          <p:nvPr>
            <p:ph type="ftr" sz="quarter" idx="3"/>
          </p:nvPr>
        </p:nvSpPr>
        <p:spPr>
          <a:xfrm>
            <a:off x="0" y="6573253"/>
            <a:ext cx="9144000" cy="304800"/>
          </a:xfrm>
        </p:spPr>
        <p:txBody>
          <a:bodyPr/>
          <a:lstStyle/>
          <a:p>
            <a:pPr>
              <a:defRPr/>
            </a:pPr>
            <a:r>
              <a:rPr lang="en-US"/>
              <a:t>Justin Vandenbroucke                                     Neutrinos from blazars: observations</a:t>
            </a:r>
            <a:endParaRPr lang="en-US" dirty="0"/>
          </a:p>
        </p:txBody>
      </p:sp>
      <p:sp>
        <p:nvSpPr>
          <p:cNvPr id="2" name="Slide Number Placeholder 1"/>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60</a:t>
            </a:fld>
            <a:endParaRPr lang="en-US" dirty="0"/>
          </a:p>
        </p:txBody>
      </p:sp>
    </p:spTree>
    <p:extLst>
      <p:ext uri="{BB962C8B-B14F-4D97-AF65-F5344CB8AC3E}">
        <p14:creationId xmlns:p14="http://schemas.microsoft.com/office/powerpoint/2010/main" val="8870738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52600" y="960383"/>
            <a:ext cx="5192415" cy="4678417"/>
            <a:chOff x="1219200" y="807983"/>
            <a:chExt cx="5421015" cy="4898087"/>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807983"/>
              <a:ext cx="5421015" cy="4898087"/>
            </a:xfrm>
            <a:prstGeom prst="rect">
              <a:avLst/>
            </a:prstGeom>
          </p:spPr>
        </p:pic>
        <p:sp>
          <p:nvSpPr>
            <p:cNvPr id="13" name="Rectangle 12"/>
            <p:cNvSpPr/>
            <p:nvPr/>
          </p:nvSpPr>
          <p:spPr>
            <a:xfrm>
              <a:off x="2504638" y="2928848"/>
              <a:ext cx="1813317" cy="369332"/>
            </a:xfrm>
            <a:prstGeom prst="rect">
              <a:avLst/>
            </a:prstGeom>
          </p:spPr>
          <p:txBody>
            <a:bodyPr wrap="none">
              <a:spAutoFit/>
            </a:bodyPr>
            <a:lstStyle/>
            <a:p>
              <a:r>
                <a:rPr lang="en-US" sz="1800" dirty="0">
                  <a:solidFill>
                    <a:schemeClr val="bg1"/>
                  </a:solidFill>
                </a:rPr>
                <a:t>excluded region</a:t>
              </a:r>
            </a:p>
          </p:txBody>
        </p:sp>
        <p:sp>
          <p:nvSpPr>
            <p:cNvPr id="10" name="TextBox 9"/>
            <p:cNvSpPr txBox="1"/>
            <p:nvPr/>
          </p:nvSpPr>
          <p:spPr>
            <a:xfrm>
              <a:off x="5334000" y="4542785"/>
              <a:ext cx="966931" cy="369332"/>
            </a:xfrm>
            <a:prstGeom prst="rect">
              <a:avLst/>
            </a:prstGeom>
            <a:noFill/>
          </p:spPr>
          <p:txBody>
            <a:bodyPr wrap="none" rtlCol="0">
              <a:spAutoFit/>
            </a:bodyPr>
            <a:lstStyle/>
            <a:p>
              <a:r>
                <a:rPr lang="en-US" sz="1800"/>
                <a:t>allowed</a:t>
              </a:r>
              <a:endParaRPr lang="en-US" sz="1800" dirty="0"/>
            </a:p>
          </p:txBody>
        </p:sp>
      </p:grpSp>
      <p:sp>
        <p:nvSpPr>
          <p:cNvPr id="2" name="Title 1"/>
          <p:cNvSpPr>
            <a:spLocks noGrp="1"/>
          </p:cNvSpPr>
          <p:nvPr>
            <p:ph type="title"/>
          </p:nvPr>
        </p:nvSpPr>
        <p:spPr>
          <a:xfrm>
            <a:off x="0" y="0"/>
            <a:ext cx="9144000" cy="920584"/>
          </a:xfrm>
        </p:spPr>
        <p:txBody>
          <a:bodyPr/>
          <a:lstStyle/>
          <a:p>
            <a:r>
              <a:rPr lang="en-US" sz="3200" dirty="0"/>
              <a:t>The neutrinos are not produced predominantly by gamma-ray bursts</a:t>
            </a:r>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61</a:t>
            </a:fld>
            <a:endParaRPr lang="en-US" dirty="0"/>
          </a:p>
        </p:txBody>
      </p:sp>
      <p:sp>
        <p:nvSpPr>
          <p:cNvPr id="12" name="TextBox 11"/>
          <p:cNvSpPr txBox="1"/>
          <p:nvPr/>
        </p:nvSpPr>
        <p:spPr>
          <a:xfrm>
            <a:off x="591200" y="5530493"/>
            <a:ext cx="7943200" cy="923330"/>
          </a:xfrm>
          <a:prstGeom prst="rect">
            <a:avLst/>
          </a:prstGeom>
          <a:noFill/>
        </p:spPr>
        <p:txBody>
          <a:bodyPr wrap="none" rtlCol="0">
            <a:spAutoFit/>
          </a:bodyPr>
          <a:lstStyle/>
          <a:p>
            <a:pPr marL="342900" indent="-342900">
              <a:buFont typeface="Arial" charset="0"/>
              <a:buChar char="•"/>
            </a:pPr>
            <a:r>
              <a:rPr lang="en-US" sz="1800" dirty="0"/>
              <a:t>No GRB correlation with five years of muon neutrino track events</a:t>
            </a:r>
          </a:p>
          <a:p>
            <a:pPr marL="342900" indent="-342900">
              <a:buFont typeface="Arial" charset="0"/>
              <a:buChar char="•"/>
            </a:pPr>
            <a:r>
              <a:rPr lang="en-US" sz="1800" dirty="0"/>
              <a:t>Conclusion: &lt;1% of astrophysical neutrino flux is produced by GRBs</a:t>
            </a:r>
          </a:p>
          <a:p>
            <a:pPr marL="342900" indent="-342900">
              <a:buFont typeface="Arial" charset="0"/>
              <a:buChar char="•"/>
            </a:pPr>
            <a:r>
              <a:rPr lang="en-US" sz="1800" dirty="0"/>
              <a:t>Non-detection disfavors GRBs as the primary source of UHE cosmic rays</a:t>
            </a:r>
          </a:p>
        </p:txBody>
      </p:sp>
      <p:sp>
        <p:nvSpPr>
          <p:cNvPr id="5" name="Footer Placeholder 4"/>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4" name="Rectangle 3"/>
          <p:cNvSpPr/>
          <p:nvPr/>
        </p:nvSpPr>
        <p:spPr>
          <a:xfrm>
            <a:off x="2971800" y="1936753"/>
            <a:ext cx="2193806" cy="646331"/>
          </a:xfrm>
          <a:prstGeom prst="rect">
            <a:avLst/>
          </a:prstGeom>
        </p:spPr>
        <p:txBody>
          <a:bodyPr wrap="none">
            <a:spAutoFit/>
          </a:bodyPr>
          <a:lstStyle/>
          <a:p>
            <a:r>
              <a:rPr lang="en-US" sz="1800" dirty="0" err="1">
                <a:solidFill>
                  <a:schemeClr val="bg1"/>
                </a:solidFill>
              </a:rPr>
              <a:t>IceCube</a:t>
            </a:r>
            <a:r>
              <a:rPr lang="en-US" sz="1800" dirty="0">
                <a:solidFill>
                  <a:schemeClr val="bg1"/>
                </a:solidFill>
              </a:rPr>
              <a:t>,</a:t>
            </a:r>
          </a:p>
          <a:p>
            <a:r>
              <a:rPr lang="en-US" sz="1800" dirty="0" err="1">
                <a:solidFill>
                  <a:schemeClr val="bg1"/>
                </a:solidFill>
              </a:rPr>
              <a:t>ApJ</a:t>
            </a:r>
            <a:r>
              <a:rPr lang="en-US" sz="1800" dirty="0">
                <a:solidFill>
                  <a:schemeClr val="bg1"/>
                </a:solidFill>
              </a:rPr>
              <a:t> 843:112 (2017)</a:t>
            </a:r>
          </a:p>
        </p:txBody>
      </p:sp>
    </p:spTree>
    <p:extLst>
      <p:ext uri="{BB962C8B-B14F-4D97-AF65-F5344CB8AC3E}">
        <p14:creationId xmlns:p14="http://schemas.microsoft.com/office/powerpoint/2010/main" val="880991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932" y="990600"/>
            <a:ext cx="6426200" cy="5067300"/>
          </a:xfrm>
          <a:prstGeom prst="rect">
            <a:avLst/>
          </a:prstGeom>
        </p:spPr>
      </p:pic>
      <p:sp>
        <p:nvSpPr>
          <p:cNvPr id="2" name="Title 1"/>
          <p:cNvSpPr>
            <a:spLocks noGrp="1"/>
          </p:cNvSpPr>
          <p:nvPr>
            <p:ph type="title"/>
          </p:nvPr>
        </p:nvSpPr>
        <p:spPr>
          <a:xfrm>
            <a:off x="0" y="0"/>
            <a:ext cx="9144000" cy="860425"/>
          </a:xfrm>
        </p:spPr>
        <p:txBody>
          <a:bodyPr/>
          <a:lstStyle/>
          <a:p>
            <a:r>
              <a:rPr lang="en-US" dirty="0"/>
              <a:t>The neutrinos are not produced predominantly by star-forming galaxies</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4090" y="31340573"/>
            <a:ext cx="8117305" cy="64008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46490" y="31492973"/>
            <a:ext cx="8117305" cy="6400800"/>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890" y="31645373"/>
            <a:ext cx="8117305"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1290" y="31797773"/>
            <a:ext cx="8117305" cy="6400800"/>
          </a:xfrm>
          <a:prstGeom prst="rect">
            <a:avLst/>
          </a:prstGeom>
        </p:spPr>
      </p:pic>
      <p:sp>
        <p:nvSpPr>
          <p:cNvPr id="12" name="TextBox 11"/>
          <p:cNvSpPr txBox="1"/>
          <p:nvPr/>
        </p:nvSpPr>
        <p:spPr>
          <a:xfrm>
            <a:off x="461962" y="6107668"/>
            <a:ext cx="8301038" cy="369332"/>
          </a:xfrm>
          <a:prstGeom prst="rect">
            <a:avLst/>
          </a:prstGeom>
          <a:noFill/>
        </p:spPr>
        <p:txBody>
          <a:bodyPr wrap="square" rtlCol="0">
            <a:spAutoFit/>
          </a:bodyPr>
          <a:lstStyle/>
          <a:p>
            <a:pPr algn="ctr"/>
            <a:r>
              <a:rPr lang="en-US" sz="1800" dirty="0" err="1"/>
              <a:t>Bechtol</a:t>
            </a:r>
            <a:r>
              <a:rPr lang="en-US" sz="1800" dirty="0"/>
              <a:t>, </a:t>
            </a:r>
            <a:r>
              <a:rPr lang="en-US" sz="1800" dirty="0" err="1"/>
              <a:t>Ahlers</a:t>
            </a:r>
            <a:r>
              <a:rPr lang="en-US" sz="1800" dirty="0"/>
              <a:t>, Di Mauro, </a:t>
            </a:r>
            <a:r>
              <a:rPr lang="en-US" sz="1800" dirty="0" err="1"/>
              <a:t>Ajello</a:t>
            </a:r>
            <a:r>
              <a:rPr lang="en-US" sz="1800" dirty="0"/>
              <a:t>, Vandenbroucke, </a:t>
            </a:r>
            <a:r>
              <a:rPr lang="en-US" sz="1800" dirty="0" err="1"/>
              <a:t>ApJ</a:t>
            </a:r>
            <a:r>
              <a:rPr lang="en-US" sz="1800" dirty="0"/>
              <a:t> 836:47 (2017)</a:t>
            </a:r>
          </a:p>
        </p:txBody>
      </p:sp>
      <p:sp>
        <p:nvSpPr>
          <p:cNvPr id="13" name="TextBox 12"/>
          <p:cNvSpPr txBox="1"/>
          <p:nvPr/>
        </p:nvSpPr>
        <p:spPr>
          <a:xfrm>
            <a:off x="1149884" y="4563070"/>
            <a:ext cx="1898116" cy="923330"/>
          </a:xfrm>
          <a:prstGeom prst="rect">
            <a:avLst/>
          </a:prstGeom>
          <a:solidFill>
            <a:schemeClr val="bg1"/>
          </a:solidFill>
        </p:spPr>
        <p:txBody>
          <a:bodyPr wrap="square" rtlCol="0">
            <a:spAutoFit/>
          </a:bodyPr>
          <a:lstStyle/>
          <a:p>
            <a:r>
              <a:rPr lang="en-US" sz="1800" dirty="0">
                <a:solidFill>
                  <a:srgbClr val="FF0000"/>
                </a:solidFill>
              </a:rPr>
              <a:t>Maximum non-</a:t>
            </a:r>
            <a:r>
              <a:rPr lang="en-US" sz="1800" dirty="0" err="1">
                <a:solidFill>
                  <a:srgbClr val="FF0000"/>
                </a:solidFill>
              </a:rPr>
              <a:t>blazar</a:t>
            </a:r>
            <a:r>
              <a:rPr lang="en-US" sz="1800" dirty="0">
                <a:solidFill>
                  <a:srgbClr val="FF0000"/>
                </a:solidFill>
              </a:rPr>
              <a:t> gamma-ray spectrum</a:t>
            </a:r>
          </a:p>
        </p:txBody>
      </p:sp>
      <p:sp>
        <p:nvSpPr>
          <p:cNvPr id="14" name="TextBox 13"/>
          <p:cNvSpPr txBox="1"/>
          <p:nvPr/>
        </p:nvSpPr>
        <p:spPr>
          <a:xfrm>
            <a:off x="5053654" y="4687669"/>
            <a:ext cx="2490146" cy="646331"/>
          </a:xfrm>
          <a:prstGeom prst="rect">
            <a:avLst/>
          </a:prstGeom>
          <a:noFill/>
        </p:spPr>
        <p:txBody>
          <a:bodyPr wrap="square" rtlCol="0">
            <a:spAutoFit/>
          </a:bodyPr>
          <a:lstStyle/>
          <a:p>
            <a:r>
              <a:rPr lang="en-US" sz="1800" dirty="0"/>
              <a:t>Corresponding neutrino spectrum</a:t>
            </a:r>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62</a:t>
            </a:fld>
            <a:endParaRPr lang="en-US" dirty="0"/>
          </a:p>
        </p:txBody>
      </p:sp>
      <p:sp>
        <p:nvSpPr>
          <p:cNvPr id="6" name="Footer Placeholder 5"/>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565792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Searches for neutrinos from fast radio bursts </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63</a:t>
            </a:fld>
            <a:endParaRPr lang="en-US" dirty="0"/>
          </a:p>
        </p:txBody>
      </p:sp>
      <p:sp>
        <p:nvSpPr>
          <p:cNvPr id="8" name="TextBox 7"/>
          <p:cNvSpPr txBox="1"/>
          <p:nvPr/>
        </p:nvSpPr>
        <p:spPr>
          <a:xfrm>
            <a:off x="119149" y="5408519"/>
            <a:ext cx="8901219" cy="969496"/>
          </a:xfrm>
          <a:prstGeom prst="rect">
            <a:avLst/>
          </a:prstGeom>
          <a:noFill/>
        </p:spPr>
        <p:txBody>
          <a:bodyPr wrap="none" rtlCol="0">
            <a:spAutoFit/>
          </a:bodyPr>
          <a:lstStyle/>
          <a:p>
            <a:pPr algn="ctr"/>
            <a:r>
              <a:rPr lang="en-US" sz="1900" dirty="0"/>
              <a:t>1 year: S. Fahey, A. </a:t>
            </a:r>
            <a:r>
              <a:rPr lang="en-US" sz="1900" dirty="0" err="1"/>
              <a:t>Kheirandish</a:t>
            </a:r>
            <a:r>
              <a:rPr lang="en-US" sz="1900" dirty="0"/>
              <a:t>, J. Vandenbroucke, D. Xu, </a:t>
            </a:r>
            <a:r>
              <a:rPr lang="en-US" sz="1900" dirty="0" err="1"/>
              <a:t>ApJ</a:t>
            </a:r>
            <a:r>
              <a:rPr lang="en-US" sz="1900" dirty="0"/>
              <a:t> 845 (2017) 1, 14</a:t>
            </a:r>
          </a:p>
          <a:p>
            <a:pPr algn="ctr"/>
            <a:r>
              <a:rPr lang="en-US" sz="1900" dirty="0"/>
              <a:t>6 year: </a:t>
            </a:r>
            <a:r>
              <a:rPr lang="en-US" sz="1900" dirty="0" err="1"/>
              <a:t>IceCube</a:t>
            </a:r>
            <a:r>
              <a:rPr lang="en-US" sz="1900" dirty="0"/>
              <a:t>, </a:t>
            </a:r>
            <a:r>
              <a:rPr lang="is-IS" sz="1900" dirty="0"/>
              <a:t>ApJ 857 (2018) 117</a:t>
            </a:r>
          </a:p>
          <a:p>
            <a:pPr algn="ctr"/>
            <a:r>
              <a:rPr lang="is-IS" sz="1900" dirty="0"/>
              <a:t>Additional analyses underway</a:t>
            </a:r>
            <a:endParaRPr lang="en-US" sz="19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66800"/>
            <a:ext cx="4270248" cy="320268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7533" y="1066800"/>
            <a:ext cx="4270248" cy="3202686"/>
          </a:xfrm>
          <a:prstGeom prst="rect">
            <a:avLst/>
          </a:prstGeom>
        </p:spPr>
      </p:pic>
      <p:sp>
        <p:nvSpPr>
          <p:cNvPr id="3" name="TextBox 2"/>
          <p:cNvSpPr txBox="1"/>
          <p:nvPr/>
        </p:nvSpPr>
        <p:spPr>
          <a:xfrm>
            <a:off x="1270682" y="4309296"/>
            <a:ext cx="6753701" cy="707886"/>
          </a:xfrm>
          <a:prstGeom prst="rect">
            <a:avLst/>
          </a:prstGeom>
          <a:noFill/>
        </p:spPr>
        <p:txBody>
          <a:bodyPr wrap="square" rtlCol="0">
            <a:spAutoFit/>
          </a:bodyPr>
          <a:lstStyle/>
          <a:p>
            <a:pPr algn="ctr"/>
            <a:r>
              <a:rPr lang="en-US" sz="2000" dirty="0"/>
              <a:t>No significant correlation (time &amp; direction) found in Northern or Southern hemisphere</a:t>
            </a:r>
          </a:p>
        </p:txBody>
      </p:sp>
    </p:spTree>
    <p:extLst>
      <p:ext uri="{BB962C8B-B14F-4D97-AF65-F5344CB8AC3E}">
        <p14:creationId xmlns:p14="http://schemas.microsoft.com/office/powerpoint/2010/main" val="11749950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B67C8-03AA-5947-849E-CEF76A6B3270}"/>
              </a:ext>
            </a:extLst>
          </p:cNvPr>
          <p:cNvSpPr>
            <a:spLocks noGrp="1"/>
          </p:cNvSpPr>
          <p:nvPr>
            <p:ph type="title"/>
          </p:nvPr>
        </p:nvSpPr>
        <p:spPr/>
        <p:txBody>
          <a:bodyPr/>
          <a:lstStyle/>
          <a:p>
            <a:r>
              <a:rPr lang="en-US" sz="3200" dirty="0"/>
              <a:t>The multi-messenger triad</a:t>
            </a:r>
          </a:p>
        </p:txBody>
      </p:sp>
      <p:sp>
        <p:nvSpPr>
          <p:cNvPr id="3" name="Content Placeholder 2">
            <a:extLst>
              <a:ext uri="{FF2B5EF4-FFF2-40B4-BE49-F238E27FC236}">
                <a16:creationId xmlns:a16="http://schemas.microsoft.com/office/drawing/2014/main" id="{E03DFE2D-54B3-2447-A6A6-33E6C4AE1632}"/>
              </a:ext>
            </a:extLst>
          </p:cNvPr>
          <p:cNvSpPr>
            <a:spLocks noGrp="1"/>
          </p:cNvSpPr>
          <p:nvPr>
            <p:ph idx="1"/>
          </p:nvPr>
        </p:nvSpPr>
        <p:spPr>
          <a:xfrm>
            <a:off x="0" y="1600200"/>
            <a:ext cx="9144000" cy="4525963"/>
          </a:xfrm>
        </p:spPr>
        <p:txBody>
          <a:bodyPr/>
          <a:lstStyle/>
          <a:p>
            <a:r>
              <a:rPr lang="en-US" dirty="0"/>
              <a:t>Gravitational waves – gamma rays</a:t>
            </a:r>
          </a:p>
          <a:p>
            <a:pPr lvl="1"/>
            <a:r>
              <a:rPr lang="en-US" dirty="0"/>
              <a:t>Yes (discovery): binary neutron star merger (GW 170817)</a:t>
            </a:r>
          </a:p>
          <a:p>
            <a:r>
              <a:rPr lang="en-US" dirty="0"/>
              <a:t>Neutrinos – gamma rays</a:t>
            </a:r>
          </a:p>
          <a:p>
            <a:pPr lvl="1"/>
            <a:r>
              <a:rPr lang="en-US" dirty="0"/>
              <a:t>Yes (evidence): blazar (TXS 0506+056)</a:t>
            </a:r>
          </a:p>
          <a:p>
            <a:r>
              <a:rPr lang="en-US" dirty="0"/>
              <a:t>Neutrinos – gravitational waves? </a:t>
            </a:r>
          </a:p>
          <a:p>
            <a:pPr lvl="1"/>
            <a:r>
              <a:rPr lang="en-US" dirty="0"/>
              <a:t>??</a:t>
            </a:r>
          </a:p>
        </p:txBody>
      </p:sp>
      <p:sp>
        <p:nvSpPr>
          <p:cNvPr id="4" name="Footer Placeholder 3">
            <a:extLst>
              <a:ext uri="{FF2B5EF4-FFF2-40B4-BE49-F238E27FC236}">
                <a16:creationId xmlns:a16="http://schemas.microsoft.com/office/drawing/2014/main" id="{5FBDA8F2-AAE9-044D-B195-4C2ED1F30DE4}"/>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11346456-8A35-404A-B93A-48CC095A0C6A}"/>
              </a:ext>
            </a:extLst>
          </p:cNvPr>
          <p:cNvSpPr>
            <a:spLocks noGrp="1"/>
          </p:cNvSpPr>
          <p:nvPr>
            <p:ph type="sldNum" sz="quarter" idx="4"/>
          </p:nvPr>
        </p:nvSpPr>
        <p:spPr/>
        <p:txBody>
          <a:bodyPr/>
          <a:lstStyle/>
          <a:p>
            <a:pPr>
              <a:defRPr/>
            </a:pPr>
            <a:fld id="{FE987253-B894-114D-BDC2-8F3A1EBD88EF}" type="slidenum">
              <a:rPr lang="en-US" smtClean="0"/>
              <a:pPr>
                <a:defRPr/>
              </a:pPr>
              <a:t>64</a:t>
            </a:fld>
            <a:endParaRPr lang="en-US" dirty="0"/>
          </a:p>
        </p:txBody>
      </p:sp>
    </p:spTree>
    <p:extLst>
      <p:ext uri="{BB962C8B-B14F-4D97-AF65-F5344CB8AC3E}">
        <p14:creationId xmlns:p14="http://schemas.microsoft.com/office/powerpoint/2010/main" val="22895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44"/>
            <a:ext cx="9144000" cy="694862"/>
          </a:xfrm>
        </p:spPr>
        <p:txBody>
          <a:bodyPr>
            <a:noAutofit/>
          </a:bodyPr>
          <a:lstStyle/>
          <a:p>
            <a:r>
              <a:rPr lang="en-US" dirty="0"/>
              <a:t>Neutrinos from gravitational wave sources?</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8" name="Slide Number Placeholder 7"/>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65</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7161"/>
            <a:ext cx="4760348" cy="2195050"/>
          </a:xfrm>
          <a:prstGeom prst="rect">
            <a:avLst/>
          </a:prstGeom>
        </p:spPr>
      </p:pic>
      <p:sp>
        <p:nvSpPr>
          <p:cNvPr id="9" name="TextBox 8"/>
          <p:cNvSpPr txBox="1"/>
          <p:nvPr/>
        </p:nvSpPr>
        <p:spPr>
          <a:xfrm>
            <a:off x="622724" y="783784"/>
            <a:ext cx="3326552" cy="369332"/>
          </a:xfrm>
          <a:prstGeom prst="rect">
            <a:avLst/>
          </a:prstGeom>
          <a:noFill/>
        </p:spPr>
        <p:txBody>
          <a:bodyPr wrap="none" rtlCol="0">
            <a:spAutoFit/>
          </a:bodyPr>
          <a:lstStyle/>
          <a:p>
            <a:r>
              <a:rPr lang="en-US" sz="1800" dirty="0"/>
              <a:t>Binary black hole (GW150914)</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3891002"/>
            <a:ext cx="4572000" cy="2108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788735"/>
            <a:ext cx="4572000" cy="2108200"/>
          </a:xfrm>
          <a:prstGeom prst="rect">
            <a:avLst/>
          </a:prstGeom>
        </p:spPr>
      </p:pic>
      <p:sp>
        <p:nvSpPr>
          <p:cNvPr id="14" name="TextBox 13"/>
          <p:cNvSpPr txBox="1"/>
          <p:nvPr/>
        </p:nvSpPr>
        <p:spPr>
          <a:xfrm>
            <a:off x="1328046" y="1619563"/>
            <a:ext cx="2621230" cy="369332"/>
          </a:xfrm>
          <a:prstGeom prst="rect">
            <a:avLst/>
          </a:prstGeom>
          <a:noFill/>
        </p:spPr>
        <p:txBody>
          <a:bodyPr wrap="none" rtlCol="0">
            <a:spAutoFit/>
          </a:bodyPr>
          <a:lstStyle/>
          <a:p>
            <a:pPr algn="ctr"/>
            <a:r>
              <a:rPr lang="en-US" sz="1800" dirty="0"/>
              <a:t>PRD 93, 122010 (2016)</a:t>
            </a:r>
          </a:p>
        </p:txBody>
      </p:sp>
      <p:sp>
        <p:nvSpPr>
          <p:cNvPr id="15" name="Rectangle 14"/>
          <p:cNvSpPr/>
          <p:nvPr/>
        </p:nvSpPr>
        <p:spPr>
          <a:xfrm>
            <a:off x="6065570" y="3472891"/>
            <a:ext cx="2621230" cy="369332"/>
          </a:xfrm>
          <a:prstGeom prst="rect">
            <a:avLst/>
          </a:prstGeom>
        </p:spPr>
        <p:txBody>
          <a:bodyPr wrap="none">
            <a:spAutoFit/>
          </a:bodyPr>
          <a:lstStyle/>
          <a:p>
            <a:pPr algn="ctr"/>
            <a:r>
              <a:rPr lang="en-US" sz="1800" dirty="0"/>
              <a:t>PRD 96, 022005 (2017)</a:t>
            </a:r>
          </a:p>
        </p:txBody>
      </p:sp>
      <p:sp>
        <p:nvSpPr>
          <p:cNvPr id="11" name="Rectangle 10"/>
          <p:cNvSpPr/>
          <p:nvPr/>
        </p:nvSpPr>
        <p:spPr>
          <a:xfrm>
            <a:off x="0" y="6126998"/>
            <a:ext cx="9143999" cy="369332"/>
          </a:xfrm>
          <a:prstGeom prst="rect">
            <a:avLst/>
          </a:prstGeom>
        </p:spPr>
        <p:txBody>
          <a:bodyPr wrap="square">
            <a:spAutoFit/>
          </a:bodyPr>
          <a:lstStyle/>
          <a:p>
            <a:pPr algn="ctr"/>
            <a:r>
              <a:rPr lang="en-US" sz="1800" dirty="0" err="1"/>
              <a:t>IceCube</a:t>
            </a:r>
            <a:r>
              <a:rPr lang="en-US" sz="1800" dirty="0"/>
              <a:t>, ANTARES, Auger, LIGO/VIRGO</a:t>
            </a:r>
          </a:p>
        </p:txBody>
      </p:sp>
      <p:pic>
        <p:nvPicPr>
          <p:cNvPr id="16" name="Picture 15">
            <a:extLst>
              <a:ext uri="{FF2B5EF4-FFF2-40B4-BE49-F238E27FC236}">
                <a16:creationId xmlns:a16="http://schemas.microsoft.com/office/drawing/2014/main" id="{106A99A5-693E-0444-94B1-93ACF698D5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1195206"/>
            <a:ext cx="4760347" cy="2192845"/>
          </a:xfrm>
          <a:prstGeom prst="rect">
            <a:avLst/>
          </a:prstGeom>
        </p:spPr>
      </p:pic>
      <p:sp>
        <p:nvSpPr>
          <p:cNvPr id="17" name="TextBox 16">
            <a:extLst>
              <a:ext uri="{FF2B5EF4-FFF2-40B4-BE49-F238E27FC236}">
                <a16:creationId xmlns:a16="http://schemas.microsoft.com/office/drawing/2014/main" id="{B83DD6E6-757A-2D47-BD6D-9AFC4C6C2C97}"/>
              </a:ext>
            </a:extLst>
          </p:cNvPr>
          <p:cNvSpPr txBox="1"/>
          <p:nvPr/>
        </p:nvSpPr>
        <p:spPr>
          <a:xfrm>
            <a:off x="4990103" y="731002"/>
            <a:ext cx="3583032" cy="369332"/>
          </a:xfrm>
          <a:prstGeom prst="rect">
            <a:avLst/>
          </a:prstGeom>
          <a:noFill/>
        </p:spPr>
        <p:txBody>
          <a:bodyPr wrap="none" rtlCol="0">
            <a:spAutoFit/>
          </a:bodyPr>
          <a:lstStyle/>
          <a:p>
            <a:r>
              <a:rPr lang="en-US" sz="1800" dirty="0"/>
              <a:t>Binary neutron star (GW 170817)</a:t>
            </a:r>
          </a:p>
        </p:txBody>
      </p:sp>
      <p:sp>
        <p:nvSpPr>
          <p:cNvPr id="5" name="Rectangle 4">
            <a:extLst>
              <a:ext uri="{FF2B5EF4-FFF2-40B4-BE49-F238E27FC236}">
                <a16:creationId xmlns:a16="http://schemas.microsoft.com/office/drawing/2014/main" id="{8269270E-14D0-3C4C-9208-DD09E0536276}"/>
              </a:ext>
            </a:extLst>
          </p:cNvPr>
          <p:cNvSpPr/>
          <p:nvPr/>
        </p:nvSpPr>
        <p:spPr>
          <a:xfrm>
            <a:off x="1331580" y="3402211"/>
            <a:ext cx="2330510" cy="369332"/>
          </a:xfrm>
          <a:prstGeom prst="rect">
            <a:avLst/>
          </a:prstGeom>
        </p:spPr>
        <p:txBody>
          <a:bodyPr wrap="none">
            <a:spAutoFit/>
          </a:bodyPr>
          <a:lstStyle/>
          <a:p>
            <a:pPr algn="ctr"/>
            <a:r>
              <a:rPr lang="en-US" sz="1800" dirty="0" err="1"/>
              <a:t>ApJL</a:t>
            </a:r>
            <a:r>
              <a:rPr lang="en-US" sz="1800" dirty="0"/>
              <a:t> 850:L35 (2017)</a:t>
            </a:r>
          </a:p>
        </p:txBody>
      </p:sp>
    </p:spTree>
    <p:extLst>
      <p:ext uri="{BB962C8B-B14F-4D97-AF65-F5344CB8AC3E}">
        <p14:creationId xmlns:p14="http://schemas.microsoft.com/office/powerpoint/2010/main" val="417691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4839B-0087-994B-B2DF-BCC0EC40A77C}"/>
              </a:ext>
            </a:extLst>
          </p:cNvPr>
          <p:cNvSpPr>
            <a:spLocks noGrp="1"/>
          </p:cNvSpPr>
          <p:nvPr>
            <p:ph type="title"/>
          </p:nvPr>
        </p:nvSpPr>
        <p:spPr>
          <a:xfrm>
            <a:off x="0" y="0"/>
            <a:ext cx="9144000" cy="885102"/>
          </a:xfrm>
        </p:spPr>
        <p:txBody>
          <a:bodyPr/>
          <a:lstStyle/>
          <a:p>
            <a:r>
              <a:rPr lang="en-US" b="1" dirty="0">
                <a:solidFill>
                  <a:srgbClr val="0070C0"/>
                </a:solidFill>
              </a:rPr>
              <a:t>Realtime</a:t>
            </a:r>
            <a:r>
              <a:rPr lang="en-US" dirty="0"/>
              <a:t> search for neutrinos from gravitational wave sources during LIGO/Virgo O3</a:t>
            </a:r>
          </a:p>
        </p:txBody>
      </p:sp>
      <p:sp>
        <p:nvSpPr>
          <p:cNvPr id="4" name="Footer Placeholder 3">
            <a:extLst>
              <a:ext uri="{FF2B5EF4-FFF2-40B4-BE49-F238E27FC236}">
                <a16:creationId xmlns:a16="http://schemas.microsoft.com/office/drawing/2014/main" id="{2DBF1DE0-4EA7-184B-B3A3-8B1EC31B32D8}"/>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C7D3E2C1-5775-5A46-B9AF-7D529C8BDF68}"/>
              </a:ext>
            </a:extLst>
          </p:cNvPr>
          <p:cNvSpPr>
            <a:spLocks noGrp="1"/>
          </p:cNvSpPr>
          <p:nvPr>
            <p:ph type="sldNum" sz="quarter" idx="4"/>
          </p:nvPr>
        </p:nvSpPr>
        <p:spPr/>
        <p:txBody>
          <a:bodyPr/>
          <a:lstStyle/>
          <a:p>
            <a:pPr>
              <a:defRPr/>
            </a:pPr>
            <a:fld id="{FE987253-B894-114D-BDC2-8F3A1EBD88EF}" type="slidenum">
              <a:rPr lang="en-US" smtClean="0"/>
              <a:pPr>
                <a:defRPr/>
              </a:pPr>
              <a:t>66</a:t>
            </a:fld>
            <a:endParaRPr lang="en-US" dirty="0"/>
          </a:p>
        </p:txBody>
      </p:sp>
      <p:sp>
        <p:nvSpPr>
          <p:cNvPr id="7" name="Rectangle 6">
            <a:extLst>
              <a:ext uri="{FF2B5EF4-FFF2-40B4-BE49-F238E27FC236}">
                <a16:creationId xmlns:a16="http://schemas.microsoft.com/office/drawing/2014/main" id="{FB4AB790-0DA4-FF4F-8C84-991BA74AD426}"/>
              </a:ext>
            </a:extLst>
          </p:cNvPr>
          <p:cNvSpPr/>
          <p:nvPr/>
        </p:nvSpPr>
        <p:spPr>
          <a:xfrm>
            <a:off x="304800" y="6172200"/>
            <a:ext cx="8534400" cy="369332"/>
          </a:xfrm>
          <a:prstGeom prst="rect">
            <a:avLst/>
          </a:prstGeom>
        </p:spPr>
        <p:txBody>
          <a:bodyPr wrap="square">
            <a:spAutoFit/>
          </a:bodyPr>
          <a:lstStyle/>
          <a:p>
            <a:pPr algn="ctr"/>
            <a:r>
              <a:rPr lang="en-US" sz="1800" dirty="0"/>
              <a:t>13 new gravitational waves, announced publicly within a few hours, since April 1!</a:t>
            </a:r>
          </a:p>
        </p:txBody>
      </p:sp>
      <p:graphicFrame>
        <p:nvGraphicFramePr>
          <p:cNvPr id="10" name="Content Placeholder 5">
            <a:extLst>
              <a:ext uri="{FF2B5EF4-FFF2-40B4-BE49-F238E27FC236}">
                <a16:creationId xmlns:a16="http://schemas.microsoft.com/office/drawing/2014/main" id="{5D9D80E0-6350-FA4C-977D-4217B09C4AA7}"/>
              </a:ext>
            </a:extLst>
          </p:cNvPr>
          <p:cNvGraphicFramePr>
            <a:graphicFrameLocks/>
          </p:cNvGraphicFramePr>
          <p:nvPr>
            <p:extLst>
              <p:ext uri="{D42A27DB-BD31-4B8C-83A1-F6EECF244321}">
                <p14:modId xmlns:p14="http://schemas.microsoft.com/office/powerpoint/2010/main" val="1785105158"/>
              </p:ext>
            </p:extLst>
          </p:nvPr>
        </p:nvGraphicFramePr>
        <p:xfrm>
          <a:off x="1103477" y="1005840"/>
          <a:ext cx="6981380" cy="5166360"/>
        </p:xfrm>
        <a:graphic>
          <a:graphicData uri="http://schemas.openxmlformats.org/drawingml/2006/table">
            <a:tbl>
              <a:tblPr firstRow="1" bandRow="1">
                <a:tableStyleId>{5C22544A-7EE6-4342-B048-85BDC9FD1C3A}</a:tableStyleId>
              </a:tblPr>
              <a:tblGrid>
                <a:gridCol w="1645920">
                  <a:extLst>
                    <a:ext uri="{9D8B030D-6E8A-4147-A177-3AD203B41FA5}">
                      <a16:colId xmlns:a16="http://schemas.microsoft.com/office/drawing/2014/main" val="513161945"/>
                    </a:ext>
                  </a:extLst>
                </a:gridCol>
                <a:gridCol w="1754060">
                  <a:extLst>
                    <a:ext uri="{9D8B030D-6E8A-4147-A177-3AD203B41FA5}">
                      <a16:colId xmlns:a16="http://schemas.microsoft.com/office/drawing/2014/main" val="4029435479"/>
                    </a:ext>
                  </a:extLst>
                </a:gridCol>
                <a:gridCol w="1645920">
                  <a:extLst>
                    <a:ext uri="{9D8B030D-6E8A-4147-A177-3AD203B41FA5}">
                      <a16:colId xmlns:a16="http://schemas.microsoft.com/office/drawing/2014/main" val="279400345"/>
                    </a:ext>
                  </a:extLst>
                </a:gridCol>
                <a:gridCol w="1935480">
                  <a:extLst>
                    <a:ext uri="{9D8B030D-6E8A-4147-A177-3AD203B41FA5}">
                      <a16:colId xmlns:a16="http://schemas.microsoft.com/office/drawing/2014/main" val="1873528432"/>
                    </a:ext>
                  </a:extLst>
                </a:gridCol>
              </a:tblGrid>
              <a:tr h="304399">
                <a:tc>
                  <a:txBody>
                    <a:bodyPr/>
                    <a:lstStyle/>
                    <a:p>
                      <a:pPr algn="ctr"/>
                      <a:r>
                        <a:rPr lang="en-US" sz="1700" dirty="0"/>
                        <a:t>GW Event</a:t>
                      </a:r>
                    </a:p>
                  </a:txBody>
                  <a:tcPr/>
                </a:tc>
                <a:tc>
                  <a:txBody>
                    <a:bodyPr/>
                    <a:lstStyle/>
                    <a:p>
                      <a:pPr algn="ctr"/>
                      <a:r>
                        <a:rPr lang="en-US" sz="1700" dirty="0"/>
                        <a:t>Classification</a:t>
                      </a:r>
                    </a:p>
                  </a:txBody>
                  <a:tcPr/>
                </a:tc>
                <a:tc>
                  <a:txBody>
                    <a:bodyPr/>
                    <a:lstStyle/>
                    <a:p>
                      <a:pPr algn="ctr"/>
                      <a:r>
                        <a:rPr lang="en-US" sz="1700" dirty="0"/>
                        <a:t>Distance  (</a:t>
                      </a:r>
                      <a:r>
                        <a:rPr lang="en-US" sz="1700" dirty="0" err="1"/>
                        <a:t>Mpc</a:t>
                      </a:r>
                      <a:r>
                        <a:rPr lang="en-US" sz="1700" dirty="0"/>
                        <a:t>)</a:t>
                      </a:r>
                    </a:p>
                  </a:txBody>
                  <a:tcPr/>
                </a:tc>
                <a:tc>
                  <a:txBody>
                    <a:bodyPr/>
                    <a:lstStyle/>
                    <a:p>
                      <a:pPr algn="ctr"/>
                      <a:r>
                        <a:rPr lang="en-US" sz="1700" i="0" dirty="0"/>
                        <a:t>Coincident </a:t>
                      </a:r>
                      <a:r>
                        <a:rPr lang="en-US" sz="1700" i="0" dirty="0" err="1"/>
                        <a:t>IceCube</a:t>
                      </a:r>
                      <a:r>
                        <a:rPr lang="en-US" sz="1700" i="0" dirty="0"/>
                        <a:t> neutrinos</a:t>
                      </a:r>
                    </a:p>
                  </a:txBody>
                  <a:tcPr/>
                </a:tc>
                <a:extLst>
                  <a:ext uri="{0D108BD9-81ED-4DB2-BD59-A6C34878D82A}">
                    <a16:rowId xmlns:a16="http://schemas.microsoft.com/office/drawing/2014/main" val="1720201879"/>
                  </a:ext>
                </a:extLst>
              </a:tr>
              <a:tr h="304399">
                <a:tc>
                  <a:txBody>
                    <a:bodyPr/>
                    <a:lstStyle/>
                    <a:p>
                      <a:pPr algn="ctr"/>
                      <a:r>
                        <a:rPr lang="en-US" sz="1700" dirty="0"/>
                        <a:t>S190408an</a:t>
                      </a:r>
                    </a:p>
                  </a:txBody>
                  <a:tcPr/>
                </a:tc>
                <a:tc>
                  <a:txBody>
                    <a:bodyPr/>
                    <a:lstStyle/>
                    <a:p>
                      <a:pPr algn="ctr"/>
                      <a:r>
                        <a:rPr lang="en-US" sz="1700" dirty="0"/>
                        <a:t>BBH (&gt;99%)</a:t>
                      </a:r>
                    </a:p>
                  </a:txBody>
                  <a:tcPr/>
                </a:tc>
                <a:tc>
                  <a:txBody>
                    <a:bodyPr/>
                    <a:lstStyle/>
                    <a:p>
                      <a:pPr algn="ctr"/>
                      <a:r>
                        <a:rPr lang="en-US" sz="1700" dirty="0"/>
                        <a:t>1473 ± 358</a:t>
                      </a:r>
                    </a:p>
                  </a:txBody>
                  <a:tcPr/>
                </a:tc>
                <a:tc>
                  <a:txBody>
                    <a:bodyPr/>
                    <a:lstStyle/>
                    <a:p>
                      <a:pPr algn="ctr"/>
                      <a:r>
                        <a:rPr lang="en-US" sz="1700" i="0" dirty="0"/>
                        <a:t>0</a:t>
                      </a:r>
                    </a:p>
                  </a:txBody>
                  <a:tcPr/>
                </a:tc>
                <a:extLst>
                  <a:ext uri="{0D108BD9-81ED-4DB2-BD59-A6C34878D82A}">
                    <a16:rowId xmlns:a16="http://schemas.microsoft.com/office/drawing/2014/main" val="397143424"/>
                  </a:ext>
                </a:extLst>
              </a:tr>
              <a:tr h="304399">
                <a:tc>
                  <a:txBody>
                    <a:bodyPr/>
                    <a:lstStyle/>
                    <a:p>
                      <a:pPr algn="ctr"/>
                      <a:r>
                        <a:rPr lang="en-US" sz="1700" dirty="0"/>
                        <a:t>S190412m</a:t>
                      </a:r>
                    </a:p>
                  </a:txBody>
                  <a:tcPr/>
                </a:tc>
                <a:tc>
                  <a:txBody>
                    <a:bodyPr/>
                    <a:lstStyle/>
                    <a:p>
                      <a:pPr algn="ctr"/>
                      <a:r>
                        <a:rPr lang="en-US" sz="1700" dirty="0"/>
                        <a:t>BBH (&gt;99%)</a:t>
                      </a:r>
                    </a:p>
                  </a:txBody>
                  <a:tcPr/>
                </a:tc>
                <a:tc>
                  <a:txBody>
                    <a:bodyPr/>
                    <a:lstStyle/>
                    <a:p>
                      <a:pPr algn="ctr"/>
                      <a:r>
                        <a:rPr lang="en-US" sz="1700" dirty="0"/>
                        <a:t>812 ± 194</a:t>
                      </a:r>
                    </a:p>
                  </a:txBody>
                  <a:tcPr/>
                </a:tc>
                <a:tc>
                  <a:txBody>
                    <a:bodyPr/>
                    <a:lstStyle/>
                    <a:p>
                      <a:pPr algn="ctr"/>
                      <a:r>
                        <a:rPr lang="en-US" sz="1700" i="0" dirty="0"/>
                        <a:t>0</a:t>
                      </a:r>
                    </a:p>
                  </a:txBody>
                  <a:tcPr/>
                </a:tc>
                <a:extLst>
                  <a:ext uri="{0D108BD9-81ED-4DB2-BD59-A6C34878D82A}">
                    <a16:rowId xmlns:a16="http://schemas.microsoft.com/office/drawing/2014/main" val="4246613141"/>
                  </a:ext>
                </a:extLst>
              </a:tr>
              <a:tr h="304399">
                <a:tc>
                  <a:txBody>
                    <a:bodyPr/>
                    <a:lstStyle/>
                    <a:p>
                      <a:pPr algn="ctr"/>
                      <a:r>
                        <a:rPr lang="en-US" sz="1700" dirty="0"/>
                        <a:t>S190421ar</a:t>
                      </a:r>
                    </a:p>
                  </a:txBody>
                  <a:tcPr/>
                </a:tc>
                <a:tc>
                  <a:txBody>
                    <a:bodyPr/>
                    <a:lstStyle/>
                    <a:p>
                      <a:pPr algn="ctr"/>
                      <a:r>
                        <a:rPr lang="en-US" sz="1700" dirty="0"/>
                        <a:t>BBH (97%)</a:t>
                      </a:r>
                    </a:p>
                  </a:txBody>
                  <a:tcPr/>
                </a:tc>
                <a:tc>
                  <a:txBody>
                    <a:bodyPr/>
                    <a:lstStyle/>
                    <a:p>
                      <a:pPr algn="ctr"/>
                      <a:r>
                        <a:rPr lang="en-US" sz="1700" dirty="0"/>
                        <a:t>1628 ± 535</a:t>
                      </a:r>
                    </a:p>
                  </a:txBody>
                  <a:tcPr/>
                </a:tc>
                <a:tc>
                  <a:txBody>
                    <a:bodyPr/>
                    <a:lstStyle/>
                    <a:p>
                      <a:pPr algn="ctr"/>
                      <a:r>
                        <a:rPr lang="en-US" sz="1700" i="0" dirty="0"/>
                        <a:t>0</a:t>
                      </a:r>
                    </a:p>
                  </a:txBody>
                  <a:tcPr/>
                </a:tc>
                <a:extLst>
                  <a:ext uri="{0D108BD9-81ED-4DB2-BD59-A6C34878D82A}">
                    <a16:rowId xmlns:a16="http://schemas.microsoft.com/office/drawing/2014/main" val="1588957821"/>
                  </a:ext>
                </a:extLst>
              </a:tr>
              <a:tr h="304399">
                <a:tc>
                  <a:txBody>
                    <a:bodyPr/>
                    <a:lstStyle/>
                    <a:p>
                      <a:pPr algn="ctr"/>
                      <a:r>
                        <a:rPr lang="en-US" sz="1700" b="1" dirty="0">
                          <a:solidFill>
                            <a:srgbClr val="0070C0"/>
                          </a:solidFill>
                        </a:rPr>
                        <a:t>S190425z</a:t>
                      </a:r>
                    </a:p>
                  </a:txBody>
                  <a:tcPr/>
                </a:tc>
                <a:tc>
                  <a:txBody>
                    <a:bodyPr/>
                    <a:lstStyle/>
                    <a:p>
                      <a:pPr algn="ctr"/>
                      <a:r>
                        <a:rPr lang="en-US" sz="1700" b="1" dirty="0">
                          <a:solidFill>
                            <a:srgbClr val="0070C0"/>
                          </a:solidFill>
                        </a:rPr>
                        <a:t>BNS (&gt;99%)</a:t>
                      </a:r>
                    </a:p>
                  </a:txBody>
                  <a:tcPr/>
                </a:tc>
                <a:tc>
                  <a:txBody>
                    <a:bodyPr/>
                    <a:lstStyle/>
                    <a:p>
                      <a:pPr algn="ctr"/>
                      <a:r>
                        <a:rPr lang="en-US" sz="1700" b="1" dirty="0">
                          <a:solidFill>
                            <a:srgbClr val="0070C0"/>
                          </a:solidFill>
                        </a:rPr>
                        <a:t>156 ± 41</a:t>
                      </a:r>
                    </a:p>
                  </a:txBody>
                  <a:tcPr/>
                </a:tc>
                <a:tc>
                  <a:txBody>
                    <a:bodyPr/>
                    <a:lstStyle/>
                    <a:p>
                      <a:pPr algn="ctr"/>
                      <a:r>
                        <a:rPr lang="en-US" sz="1700" b="1" i="0" dirty="0">
                          <a:solidFill>
                            <a:srgbClr val="0070C0"/>
                          </a:solidFill>
                        </a:rPr>
                        <a:t>0</a:t>
                      </a:r>
                    </a:p>
                  </a:txBody>
                  <a:tcPr/>
                </a:tc>
                <a:extLst>
                  <a:ext uri="{0D108BD9-81ED-4DB2-BD59-A6C34878D82A}">
                    <a16:rowId xmlns:a16="http://schemas.microsoft.com/office/drawing/2014/main" val="4059978206"/>
                  </a:ext>
                </a:extLst>
              </a:tr>
              <a:tr h="304399">
                <a:tc>
                  <a:txBody>
                    <a:bodyPr/>
                    <a:lstStyle/>
                    <a:p>
                      <a:pPr algn="ctr"/>
                      <a:r>
                        <a:rPr lang="en-US" sz="1700" b="1" dirty="0">
                          <a:solidFill>
                            <a:srgbClr val="0070C0"/>
                          </a:solidFill>
                        </a:rPr>
                        <a:t>S190426c</a:t>
                      </a:r>
                    </a:p>
                  </a:txBody>
                  <a:tcPr/>
                </a:tc>
                <a:tc>
                  <a:txBody>
                    <a:bodyPr/>
                    <a:lstStyle/>
                    <a:p>
                      <a:pPr algn="ctr"/>
                      <a:r>
                        <a:rPr lang="en-US" sz="1700" b="1" dirty="0">
                          <a:solidFill>
                            <a:srgbClr val="0070C0"/>
                          </a:solidFill>
                        </a:rPr>
                        <a:t>BNS (49%)</a:t>
                      </a:r>
                    </a:p>
                  </a:txBody>
                  <a:tcPr/>
                </a:tc>
                <a:tc>
                  <a:txBody>
                    <a:bodyPr/>
                    <a:lstStyle/>
                    <a:p>
                      <a:pPr algn="ctr"/>
                      <a:r>
                        <a:rPr lang="en-US" sz="1700" b="1" dirty="0">
                          <a:solidFill>
                            <a:srgbClr val="0070C0"/>
                          </a:solidFill>
                        </a:rPr>
                        <a:t>377 ± 100</a:t>
                      </a:r>
                    </a:p>
                  </a:txBody>
                  <a:tcPr/>
                </a:tc>
                <a:tc>
                  <a:txBody>
                    <a:bodyPr/>
                    <a:lstStyle/>
                    <a:p>
                      <a:pPr algn="ctr"/>
                      <a:r>
                        <a:rPr lang="en-US" sz="1700" b="1" i="0" dirty="0">
                          <a:solidFill>
                            <a:srgbClr val="0070C0"/>
                          </a:solidFill>
                        </a:rPr>
                        <a:t>0</a:t>
                      </a:r>
                    </a:p>
                  </a:txBody>
                  <a:tcPr/>
                </a:tc>
                <a:extLst>
                  <a:ext uri="{0D108BD9-81ED-4DB2-BD59-A6C34878D82A}">
                    <a16:rowId xmlns:a16="http://schemas.microsoft.com/office/drawing/2014/main" val="3244865205"/>
                  </a:ext>
                </a:extLst>
              </a:tr>
              <a:tr h="304399">
                <a:tc>
                  <a:txBody>
                    <a:bodyPr/>
                    <a:lstStyle/>
                    <a:p>
                      <a:pPr algn="ctr"/>
                      <a:r>
                        <a:rPr lang="en-US" sz="1700" dirty="0"/>
                        <a:t>S190503bf</a:t>
                      </a:r>
                    </a:p>
                  </a:txBody>
                  <a:tcPr/>
                </a:tc>
                <a:tc>
                  <a:txBody>
                    <a:bodyPr/>
                    <a:lstStyle/>
                    <a:p>
                      <a:pPr algn="ctr"/>
                      <a:r>
                        <a:rPr lang="en-US" sz="1700" dirty="0"/>
                        <a:t>BBH (96%)</a:t>
                      </a:r>
                    </a:p>
                  </a:txBody>
                  <a:tcPr/>
                </a:tc>
                <a:tc>
                  <a:txBody>
                    <a:bodyPr/>
                    <a:lstStyle/>
                    <a:p>
                      <a:pPr algn="ctr"/>
                      <a:r>
                        <a:rPr lang="en-US" sz="1700" dirty="0"/>
                        <a:t>421 ± 105</a:t>
                      </a:r>
                    </a:p>
                  </a:txBody>
                  <a:tcPr/>
                </a:tc>
                <a:tc>
                  <a:txBody>
                    <a:bodyPr/>
                    <a:lstStyle/>
                    <a:p>
                      <a:pPr algn="ctr"/>
                      <a:r>
                        <a:rPr lang="en-US" sz="1700" i="0" dirty="0"/>
                        <a:t>0</a:t>
                      </a:r>
                    </a:p>
                  </a:txBody>
                  <a:tcPr/>
                </a:tc>
                <a:extLst>
                  <a:ext uri="{0D108BD9-81ED-4DB2-BD59-A6C34878D82A}">
                    <a16:rowId xmlns:a16="http://schemas.microsoft.com/office/drawing/2014/main" val="3949145121"/>
                  </a:ext>
                </a:extLst>
              </a:tr>
              <a:tr h="304399">
                <a:tc>
                  <a:txBody>
                    <a:bodyPr/>
                    <a:lstStyle/>
                    <a:p>
                      <a:pPr algn="ctr"/>
                      <a:r>
                        <a:rPr lang="en-US" sz="1700" dirty="0"/>
                        <a:t>S190510g</a:t>
                      </a:r>
                    </a:p>
                  </a:txBody>
                  <a:tcPr/>
                </a:tc>
                <a:tc>
                  <a:txBody>
                    <a:bodyPr/>
                    <a:lstStyle/>
                    <a:p>
                      <a:pPr algn="ctr"/>
                      <a:r>
                        <a:rPr lang="en-US" sz="1700" dirty="0"/>
                        <a:t>Terrestrial (58%)</a:t>
                      </a:r>
                    </a:p>
                  </a:txBody>
                  <a:tcPr/>
                </a:tc>
                <a:tc>
                  <a:txBody>
                    <a:bodyPr/>
                    <a:lstStyle/>
                    <a:p>
                      <a:pPr algn="ctr"/>
                      <a:r>
                        <a:rPr lang="en-US" sz="1700" dirty="0"/>
                        <a:t>227 ± 92</a:t>
                      </a:r>
                    </a:p>
                  </a:txBody>
                  <a:tcPr/>
                </a:tc>
                <a:tc>
                  <a:txBody>
                    <a:bodyPr/>
                    <a:lstStyle/>
                    <a:p>
                      <a:pPr algn="ctr"/>
                      <a:r>
                        <a:rPr lang="en-US" sz="1700" i="0" dirty="0"/>
                        <a:t>0</a:t>
                      </a:r>
                    </a:p>
                  </a:txBody>
                  <a:tcPr/>
                </a:tc>
                <a:extLst>
                  <a:ext uri="{0D108BD9-81ED-4DB2-BD59-A6C34878D82A}">
                    <a16:rowId xmlns:a16="http://schemas.microsoft.com/office/drawing/2014/main" val="2151288187"/>
                  </a:ext>
                </a:extLst>
              </a:tr>
              <a:tr h="304399">
                <a:tc>
                  <a:txBody>
                    <a:bodyPr/>
                    <a:lstStyle/>
                    <a:p>
                      <a:pPr algn="ctr"/>
                      <a:r>
                        <a:rPr lang="en-US" sz="1700" dirty="0"/>
                        <a:t>S190512at</a:t>
                      </a:r>
                    </a:p>
                  </a:txBody>
                  <a:tcPr/>
                </a:tc>
                <a:tc>
                  <a:txBody>
                    <a:bodyPr/>
                    <a:lstStyle/>
                    <a:p>
                      <a:pPr algn="ctr"/>
                      <a:r>
                        <a:rPr lang="en-US" sz="1700" dirty="0"/>
                        <a:t>BBH (99%)</a:t>
                      </a:r>
                    </a:p>
                  </a:txBody>
                  <a:tcPr/>
                </a:tc>
                <a:tc>
                  <a:txBody>
                    <a:bodyPr/>
                    <a:lstStyle/>
                    <a:p>
                      <a:pPr algn="ctr"/>
                      <a:r>
                        <a:rPr lang="en-US" sz="1700" dirty="0"/>
                        <a:t>1388 ± 322</a:t>
                      </a:r>
                    </a:p>
                  </a:txBody>
                  <a:tcPr/>
                </a:tc>
                <a:tc>
                  <a:txBody>
                    <a:bodyPr/>
                    <a:lstStyle/>
                    <a:p>
                      <a:pPr algn="ctr"/>
                      <a:r>
                        <a:rPr lang="en-US" sz="1700" i="0" dirty="0"/>
                        <a:t>0</a:t>
                      </a:r>
                    </a:p>
                  </a:txBody>
                  <a:tcPr/>
                </a:tc>
                <a:extLst>
                  <a:ext uri="{0D108BD9-81ED-4DB2-BD59-A6C34878D82A}">
                    <a16:rowId xmlns:a16="http://schemas.microsoft.com/office/drawing/2014/main" val="1427642236"/>
                  </a:ext>
                </a:extLst>
              </a:tr>
              <a:tr h="304399">
                <a:tc>
                  <a:txBody>
                    <a:bodyPr/>
                    <a:lstStyle/>
                    <a:p>
                      <a:pPr algn="ctr"/>
                      <a:r>
                        <a:rPr lang="en-US" sz="1700" dirty="0"/>
                        <a:t>S190513bm</a:t>
                      </a:r>
                    </a:p>
                  </a:txBody>
                  <a:tcPr/>
                </a:tc>
                <a:tc>
                  <a:txBody>
                    <a:bodyPr/>
                    <a:lstStyle/>
                    <a:p>
                      <a:pPr algn="ctr"/>
                      <a:r>
                        <a:rPr lang="en-US" sz="1700" dirty="0"/>
                        <a:t>BBH (94%)</a:t>
                      </a:r>
                    </a:p>
                  </a:txBody>
                  <a:tcPr/>
                </a:tc>
                <a:tc>
                  <a:txBody>
                    <a:bodyPr/>
                    <a:lstStyle/>
                    <a:p>
                      <a:pPr algn="ctr"/>
                      <a:r>
                        <a:rPr lang="en-US" sz="1700" dirty="0"/>
                        <a:t>1987 ± 501</a:t>
                      </a:r>
                    </a:p>
                  </a:txBody>
                  <a:tcPr/>
                </a:tc>
                <a:tc>
                  <a:txBody>
                    <a:bodyPr/>
                    <a:lstStyle/>
                    <a:p>
                      <a:pPr algn="ctr"/>
                      <a:r>
                        <a:rPr lang="en-US" sz="1700" i="0" dirty="0"/>
                        <a:t>0</a:t>
                      </a:r>
                    </a:p>
                  </a:txBody>
                  <a:tcPr/>
                </a:tc>
                <a:extLst>
                  <a:ext uri="{0D108BD9-81ED-4DB2-BD59-A6C34878D82A}">
                    <a16:rowId xmlns:a16="http://schemas.microsoft.com/office/drawing/2014/main" val="2539547035"/>
                  </a:ext>
                </a:extLst>
              </a:tr>
              <a:tr h="304399">
                <a:tc>
                  <a:txBody>
                    <a:bodyPr/>
                    <a:lstStyle/>
                    <a:p>
                      <a:pPr algn="ctr"/>
                      <a:r>
                        <a:rPr lang="en-US" sz="1700" dirty="0"/>
                        <a:t>S190517h</a:t>
                      </a:r>
                    </a:p>
                  </a:txBody>
                  <a:tcPr/>
                </a:tc>
                <a:tc>
                  <a:txBody>
                    <a:bodyPr/>
                    <a:lstStyle/>
                    <a:p>
                      <a:pPr algn="ctr"/>
                      <a:r>
                        <a:rPr lang="en-US" sz="1700" dirty="0"/>
                        <a:t>BBH (98%)</a:t>
                      </a:r>
                    </a:p>
                  </a:txBody>
                  <a:tcPr/>
                </a:tc>
                <a:tc>
                  <a:txBody>
                    <a:bodyPr/>
                    <a:lstStyle/>
                    <a:p>
                      <a:pPr algn="ctr"/>
                      <a:r>
                        <a:rPr lang="en-US" sz="1700" dirty="0"/>
                        <a:t>2950 ± 1038</a:t>
                      </a:r>
                    </a:p>
                  </a:txBody>
                  <a:tcPr/>
                </a:tc>
                <a:tc>
                  <a:txBody>
                    <a:bodyPr/>
                    <a:lstStyle/>
                    <a:p>
                      <a:pPr algn="ctr"/>
                      <a:r>
                        <a:rPr lang="en-US" sz="1700" i="0" dirty="0"/>
                        <a:t>1 (p = 0.094)</a:t>
                      </a:r>
                    </a:p>
                  </a:txBody>
                  <a:tcPr/>
                </a:tc>
                <a:extLst>
                  <a:ext uri="{0D108BD9-81ED-4DB2-BD59-A6C34878D82A}">
                    <a16:rowId xmlns:a16="http://schemas.microsoft.com/office/drawing/2014/main" val="157696992"/>
                  </a:ext>
                </a:extLst>
              </a:tr>
              <a:tr h="304399">
                <a:tc>
                  <a:txBody>
                    <a:bodyPr/>
                    <a:lstStyle/>
                    <a:p>
                      <a:pPr algn="ctr"/>
                      <a:r>
                        <a:rPr lang="en-US" sz="1700" b="0" dirty="0"/>
                        <a:t>S190519bj</a:t>
                      </a:r>
                    </a:p>
                  </a:txBody>
                  <a:tcPr/>
                </a:tc>
                <a:tc>
                  <a:txBody>
                    <a:bodyPr/>
                    <a:lstStyle/>
                    <a:p>
                      <a:pPr algn="ctr"/>
                      <a:r>
                        <a:rPr lang="en-US" sz="1700" b="0" dirty="0"/>
                        <a:t>BBH (96%)</a:t>
                      </a:r>
                    </a:p>
                  </a:txBody>
                  <a:tcPr/>
                </a:tc>
                <a:tc>
                  <a:txBody>
                    <a:bodyPr/>
                    <a:lstStyle/>
                    <a:p>
                      <a:pPr algn="ctr"/>
                      <a:r>
                        <a:rPr lang="en-US" sz="1700" b="0" dirty="0"/>
                        <a:t>3154 ± 791</a:t>
                      </a:r>
                    </a:p>
                  </a:txBody>
                  <a:tcPr/>
                </a:tc>
                <a:tc>
                  <a:txBody>
                    <a:bodyPr/>
                    <a:lstStyle/>
                    <a:p>
                      <a:pPr algn="ctr"/>
                      <a:r>
                        <a:rPr lang="en-US" sz="1700" b="0" i="0" dirty="0"/>
                        <a:t>0</a:t>
                      </a:r>
                    </a:p>
                  </a:txBody>
                  <a:tcPr/>
                </a:tc>
                <a:extLst>
                  <a:ext uri="{0D108BD9-81ED-4DB2-BD59-A6C34878D82A}">
                    <a16:rowId xmlns:a16="http://schemas.microsoft.com/office/drawing/2014/main" val="4151739940"/>
                  </a:ext>
                </a:extLst>
              </a:tr>
              <a:tr h="304399">
                <a:tc>
                  <a:txBody>
                    <a:bodyPr/>
                    <a:lstStyle/>
                    <a:p>
                      <a:pPr algn="ctr"/>
                      <a:r>
                        <a:rPr lang="en-US" sz="1700" dirty="0"/>
                        <a:t>S190521g</a:t>
                      </a:r>
                    </a:p>
                  </a:txBody>
                  <a:tcPr/>
                </a:tc>
                <a:tc>
                  <a:txBody>
                    <a:bodyPr/>
                    <a:lstStyle/>
                    <a:p>
                      <a:pPr algn="ctr"/>
                      <a:r>
                        <a:rPr lang="en-US" sz="1700" dirty="0"/>
                        <a:t>BBH (97%)</a:t>
                      </a:r>
                    </a:p>
                  </a:txBody>
                  <a:tcPr/>
                </a:tc>
                <a:tc>
                  <a:txBody>
                    <a:bodyPr/>
                    <a:lstStyle/>
                    <a:p>
                      <a:pPr algn="ctr"/>
                      <a:r>
                        <a:rPr lang="en-US" sz="1700" dirty="0"/>
                        <a:t>3931 ± 953</a:t>
                      </a:r>
                    </a:p>
                  </a:txBody>
                  <a:tcPr/>
                </a:tc>
                <a:tc>
                  <a:txBody>
                    <a:bodyPr/>
                    <a:lstStyle/>
                    <a:p>
                      <a:pPr algn="ctr"/>
                      <a:r>
                        <a:rPr lang="en-US" sz="1700" i="0" dirty="0"/>
                        <a:t>0</a:t>
                      </a:r>
                    </a:p>
                  </a:txBody>
                  <a:tcPr/>
                </a:tc>
                <a:extLst>
                  <a:ext uri="{0D108BD9-81ED-4DB2-BD59-A6C34878D82A}">
                    <a16:rowId xmlns:a16="http://schemas.microsoft.com/office/drawing/2014/main" val="2294575241"/>
                  </a:ext>
                </a:extLst>
              </a:tr>
              <a:tr h="304399">
                <a:tc>
                  <a:txBody>
                    <a:bodyPr/>
                    <a:lstStyle/>
                    <a:p>
                      <a:pPr algn="ctr"/>
                      <a:r>
                        <a:rPr lang="en-US" sz="1700" dirty="0"/>
                        <a:t>S190521r</a:t>
                      </a:r>
                    </a:p>
                  </a:txBody>
                  <a:tcPr/>
                </a:tc>
                <a:tc>
                  <a:txBody>
                    <a:bodyPr/>
                    <a:lstStyle/>
                    <a:p>
                      <a:pPr algn="ctr"/>
                      <a:r>
                        <a:rPr lang="en-US" sz="1700" dirty="0"/>
                        <a:t>BBH (99%)</a:t>
                      </a:r>
                    </a:p>
                  </a:txBody>
                  <a:tcPr/>
                </a:tc>
                <a:tc>
                  <a:txBody>
                    <a:bodyPr/>
                    <a:lstStyle/>
                    <a:p>
                      <a:pPr algn="ctr"/>
                      <a:r>
                        <a:rPr lang="en-US" sz="1700" dirty="0"/>
                        <a:t>1136 ± 279</a:t>
                      </a:r>
                    </a:p>
                  </a:txBody>
                  <a:tcPr/>
                </a:tc>
                <a:tc>
                  <a:txBody>
                    <a:bodyPr/>
                    <a:lstStyle/>
                    <a:p>
                      <a:pPr algn="ctr"/>
                      <a:r>
                        <a:rPr lang="en-US" sz="1700" i="0" dirty="0"/>
                        <a:t>0</a:t>
                      </a:r>
                    </a:p>
                  </a:txBody>
                  <a:tcPr/>
                </a:tc>
                <a:extLst>
                  <a:ext uri="{0D108BD9-81ED-4DB2-BD59-A6C34878D82A}">
                    <a16:rowId xmlns:a16="http://schemas.microsoft.com/office/drawing/2014/main" val="1726644413"/>
                  </a:ext>
                </a:extLst>
              </a:tr>
            </a:tbl>
          </a:graphicData>
        </a:graphic>
      </p:graphicFrame>
    </p:spTree>
    <p:extLst>
      <p:ext uri="{BB962C8B-B14F-4D97-AF65-F5344CB8AC3E}">
        <p14:creationId xmlns:p14="http://schemas.microsoft.com/office/powerpoint/2010/main" val="40720424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5D2EAC0-D76E-1049-BC51-7A26C6EB2DDE}"/>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7E862994-6B2C-0C40-8B0F-DB96AC89139D}"/>
              </a:ext>
            </a:extLst>
          </p:cNvPr>
          <p:cNvSpPr>
            <a:spLocks noGrp="1"/>
          </p:cNvSpPr>
          <p:nvPr>
            <p:ph type="sldNum" sz="quarter" idx="4"/>
          </p:nvPr>
        </p:nvSpPr>
        <p:spPr/>
        <p:txBody>
          <a:bodyPr/>
          <a:lstStyle/>
          <a:p>
            <a:pPr>
              <a:defRPr/>
            </a:pPr>
            <a:fld id="{FE987253-B894-114D-BDC2-8F3A1EBD88EF}" type="slidenum">
              <a:rPr lang="en-US" smtClean="0"/>
              <a:pPr>
                <a:defRPr/>
              </a:pPr>
              <a:t>67</a:t>
            </a:fld>
            <a:endParaRPr lang="en-US" dirty="0"/>
          </a:p>
        </p:txBody>
      </p:sp>
      <p:pic>
        <p:nvPicPr>
          <p:cNvPr id="8" name="Picture 7">
            <a:extLst>
              <a:ext uri="{FF2B5EF4-FFF2-40B4-BE49-F238E27FC236}">
                <a16:creationId xmlns:a16="http://schemas.microsoft.com/office/drawing/2014/main" id="{349CDB77-01FE-3B4F-9215-D835B8987FC5}"/>
              </a:ext>
            </a:extLst>
          </p:cNvPr>
          <p:cNvPicPr>
            <a:picLocks noChangeAspect="1"/>
          </p:cNvPicPr>
          <p:nvPr/>
        </p:nvPicPr>
        <p:blipFill>
          <a:blip r:embed="rId2"/>
          <a:stretch>
            <a:fillRect/>
          </a:stretch>
        </p:blipFill>
        <p:spPr>
          <a:xfrm>
            <a:off x="196839" y="0"/>
            <a:ext cx="8750322" cy="6308629"/>
          </a:xfrm>
          <a:prstGeom prst="rect">
            <a:avLst/>
          </a:prstGeom>
        </p:spPr>
      </p:pic>
    </p:spTree>
    <p:extLst>
      <p:ext uri="{BB962C8B-B14F-4D97-AF65-F5344CB8AC3E}">
        <p14:creationId xmlns:p14="http://schemas.microsoft.com/office/powerpoint/2010/main" val="10943854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8E5BF-5DAB-5A40-970C-5BE5DB3EE562}"/>
              </a:ext>
            </a:extLst>
          </p:cNvPr>
          <p:cNvSpPr>
            <a:spLocks noGrp="1"/>
          </p:cNvSpPr>
          <p:nvPr>
            <p:ph type="title"/>
          </p:nvPr>
        </p:nvSpPr>
        <p:spPr>
          <a:xfrm>
            <a:off x="0" y="1"/>
            <a:ext cx="9144000" cy="890396"/>
          </a:xfrm>
        </p:spPr>
        <p:txBody>
          <a:bodyPr/>
          <a:lstStyle/>
          <a:p>
            <a:r>
              <a:rPr lang="en-US" dirty="0"/>
              <a:t>Thank you to my collaborators, current and former group members, and supporting organizations</a:t>
            </a:r>
          </a:p>
        </p:txBody>
      </p:sp>
      <p:sp>
        <p:nvSpPr>
          <p:cNvPr id="4" name="Footer Placeholder 3">
            <a:extLst>
              <a:ext uri="{FF2B5EF4-FFF2-40B4-BE49-F238E27FC236}">
                <a16:creationId xmlns:a16="http://schemas.microsoft.com/office/drawing/2014/main" id="{F28399F5-A9A9-124A-BA29-7A827A430552}"/>
              </a:ext>
            </a:extLst>
          </p:cNvPr>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a:extLst>
              <a:ext uri="{FF2B5EF4-FFF2-40B4-BE49-F238E27FC236}">
                <a16:creationId xmlns:a16="http://schemas.microsoft.com/office/drawing/2014/main" id="{5969D451-AC96-5F4E-91AE-75795A5A0B30}"/>
              </a:ext>
            </a:extLst>
          </p:cNvPr>
          <p:cNvSpPr>
            <a:spLocks noGrp="1"/>
          </p:cNvSpPr>
          <p:nvPr>
            <p:ph type="sldNum" sz="quarter" idx="4"/>
          </p:nvPr>
        </p:nvSpPr>
        <p:spPr/>
        <p:txBody>
          <a:bodyPr/>
          <a:lstStyle/>
          <a:p>
            <a:pPr>
              <a:defRPr/>
            </a:pPr>
            <a:fld id="{FE987253-B894-114D-BDC2-8F3A1EBD88EF}" type="slidenum">
              <a:rPr lang="en-US" smtClean="0"/>
              <a:pPr>
                <a:defRPr/>
              </a:pPr>
              <a:t>68</a:t>
            </a:fld>
            <a:endParaRPr lang="en-US" dirty="0"/>
          </a:p>
        </p:txBody>
      </p:sp>
      <p:pic>
        <p:nvPicPr>
          <p:cNvPr id="6" name="Picture 5" descr="20101213103047-1.jpg">
            <a:extLst>
              <a:ext uri="{FF2B5EF4-FFF2-40B4-BE49-F238E27FC236}">
                <a16:creationId xmlns:a16="http://schemas.microsoft.com/office/drawing/2014/main" id="{746BF27A-1690-6641-A66C-F7A2CDA6D4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9337" y="5715000"/>
            <a:ext cx="1037921" cy="648573"/>
          </a:xfrm>
          <a:prstGeom prst="rect">
            <a:avLst/>
          </a:prstGeom>
        </p:spPr>
      </p:pic>
      <p:pic>
        <p:nvPicPr>
          <p:cNvPr id="7" name="Picture 6" descr="bucky.gif">
            <a:extLst>
              <a:ext uri="{FF2B5EF4-FFF2-40B4-BE49-F238E27FC236}">
                <a16:creationId xmlns:a16="http://schemas.microsoft.com/office/drawing/2014/main" id="{6A8B4766-54D2-8F45-A4CA-486830B3BA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5791200"/>
            <a:ext cx="612392" cy="792163"/>
          </a:xfrm>
          <a:prstGeom prst="rect">
            <a:avLst/>
          </a:prstGeom>
        </p:spPr>
      </p:pic>
      <p:pic>
        <p:nvPicPr>
          <p:cNvPr id="8" name="Picture 7" descr="KnightLOGO.jpg">
            <a:extLst>
              <a:ext uri="{FF2B5EF4-FFF2-40B4-BE49-F238E27FC236}">
                <a16:creationId xmlns:a16="http://schemas.microsoft.com/office/drawing/2014/main" id="{865CD73C-7498-CA40-96E0-1F61B40DE1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5809" y="5715000"/>
            <a:ext cx="968055" cy="852091"/>
          </a:xfrm>
          <a:prstGeom prst="rect">
            <a:avLst/>
          </a:prstGeom>
        </p:spPr>
      </p:pic>
      <p:pic>
        <p:nvPicPr>
          <p:cNvPr id="9" name="Picture 8" descr="wipac-banner.png">
            <a:extLst>
              <a:ext uri="{FF2B5EF4-FFF2-40B4-BE49-F238E27FC236}">
                <a16:creationId xmlns:a16="http://schemas.microsoft.com/office/drawing/2014/main" id="{62DB4B5F-EEEC-CA4F-927D-D7BE41C88F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34200" y="5747186"/>
            <a:ext cx="2057400" cy="653614"/>
          </a:xfrm>
          <a:prstGeom prst="rect">
            <a:avLst/>
          </a:prstGeom>
        </p:spPr>
      </p:pic>
      <p:pic>
        <p:nvPicPr>
          <p:cNvPr id="10" name="Picture 9">
            <a:extLst>
              <a:ext uri="{FF2B5EF4-FFF2-40B4-BE49-F238E27FC236}">
                <a16:creationId xmlns:a16="http://schemas.microsoft.com/office/drawing/2014/main" id="{410B9421-D848-584F-8087-0918D6A98B1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13255" y="5599350"/>
            <a:ext cx="1517489" cy="953850"/>
          </a:xfrm>
          <a:prstGeom prst="rect">
            <a:avLst/>
          </a:prstGeom>
        </p:spPr>
      </p:pic>
      <p:pic>
        <p:nvPicPr>
          <p:cNvPr id="11" name="Picture 10">
            <a:extLst>
              <a:ext uri="{FF2B5EF4-FFF2-40B4-BE49-F238E27FC236}">
                <a16:creationId xmlns:a16="http://schemas.microsoft.com/office/drawing/2014/main" id="{E7B6850E-7ADD-0340-ABE2-9BDC36DE0C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49271" y="5486400"/>
            <a:ext cx="1177769" cy="1177769"/>
          </a:xfrm>
          <a:prstGeom prst="rect">
            <a:avLst/>
          </a:prstGeom>
        </p:spPr>
      </p:pic>
      <p:pic>
        <p:nvPicPr>
          <p:cNvPr id="12" name="Picture 11" descr="sfahey.jpg">
            <a:extLst>
              <a:ext uri="{FF2B5EF4-FFF2-40B4-BE49-F238E27FC236}">
                <a16:creationId xmlns:a16="http://schemas.microsoft.com/office/drawing/2014/main" id="{A0B6742C-873A-2B42-BCA4-87B5BEAAEAF4}"/>
              </a:ext>
            </a:extLst>
          </p:cNvPr>
          <p:cNvPicPr>
            <a:picLocks noChangeAspect="1"/>
          </p:cNvPicPr>
          <p:nvPr/>
        </p:nvPicPr>
        <p:blipFill rotWithShape="1">
          <a:blip r:embed="rId8">
            <a:extLst>
              <a:ext uri="{28A0092B-C50C-407E-A947-70E740481C1C}">
                <a14:useLocalDpi xmlns:a14="http://schemas.microsoft.com/office/drawing/2010/main" val="0"/>
              </a:ext>
            </a:extLst>
          </a:blip>
          <a:srcRect b="17288"/>
          <a:stretch/>
        </p:blipFill>
        <p:spPr>
          <a:xfrm>
            <a:off x="4863416" y="1082135"/>
            <a:ext cx="1127546" cy="1271747"/>
          </a:xfrm>
          <a:prstGeom prst="rect">
            <a:avLst/>
          </a:prstGeom>
        </p:spPr>
      </p:pic>
      <p:pic>
        <p:nvPicPr>
          <p:cNvPr id="13" name="Picture 12" descr="IMG_1823_cropped.png">
            <a:extLst>
              <a:ext uri="{FF2B5EF4-FFF2-40B4-BE49-F238E27FC236}">
                <a16:creationId xmlns:a16="http://schemas.microsoft.com/office/drawing/2014/main" id="{837FEEA3-0C28-DD4C-B99A-A5025EBEF030}"/>
              </a:ext>
            </a:extLst>
          </p:cNvPr>
          <p:cNvPicPr>
            <a:picLocks noChangeAspect="1"/>
          </p:cNvPicPr>
          <p:nvPr/>
        </p:nvPicPr>
        <p:blipFill rotWithShape="1">
          <a:blip r:embed="rId9">
            <a:extLst>
              <a:ext uri="{28A0092B-C50C-407E-A947-70E740481C1C}">
                <a14:useLocalDpi xmlns:a14="http://schemas.microsoft.com/office/drawing/2010/main" val="0"/>
              </a:ext>
            </a:extLst>
          </a:blip>
          <a:srcRect l="14196" t="5624" r="11250" b="12783"/>
          <a:stretch/>
        </p:blipFill>
        <p:spPr>
          <a:xfrm>
            <a:off x="3464425" y="1043665"/>
            <a:ext cx="949454" cy="1358392"/>
          </a:xfrm>
          <a:prstGeom prst="rect">
            <a:avLst/>
          </a:prstGeom>
        </p:spPr>
      </p:pic>
      <p:pic>
        <p:nvPicPr>
          <p:cNvPr id="14" name="Picture 13">
            <a:extLst>
              <a:ext uri="{FF2B5EF4-FFF2-40B4-BE49-F238E27FC236}">
                <a16:creationId xmlns:a16="http://schemas.microsoft.com/office/drawing/2014/main" id="{A7083F58-7399-8B42-BB33-74DDED4FB8AB}"/>
              </a:ext>
            </a:extLst>
          </p:cNvPr>
          <p:cNvPicPr>
            <a:picLocks noChangeAspect="1"/>
          </p:cNvPicPr>
          <p:nvPr/>
        </p:nvPicPr>
        <p:blipFill rotWithShape="1">
          <a:blip r:embed="rId10">
            <a:extLst>
              <a:ext uri="{28A0092B-C50C-407E-A947-70E740481C1C}">
                <a14:useLocalDpi xmlns:a14="http://schemas.microsoft.com/office/drawing/2010/main" val="0"/>
              </a:ext>
            </a:extLst>
          </a:blip>
          <a:srcRect l="18752" t="7572" r="21530" b="38272"/>
          <a:stretch/>
        </p:blipFill>
        <p:spPr>
          <a:xfrm>
            <a:off x="6342029" y="1020484"/>
            <a:ext cx="1127546" cy="1323238"/>
          </a:xfrm>
          <a:prstGeom prst="rect">
            <a:avLst/>
          </a:prstGeom>
        </p:spPr>
      </p:pic>
      <p:pic>
        <p:nvPicPr>
          <p:cNvPr id="15" name="Picture 14">
            <a:extLst>
              <a:ext uri="{FF2B5EF4-FFF2-40B4-BE49-F238E27FC236}">
                <a16:creationId xmlns:a16="http://schemas.microsoft.com/office/drawing/2014/main" id="{0BCA3782-7AF1-E747-BE49-9CB47B1B9192}"/>
              </a:ext>
            </a:extLst>
          </p:cNvPr>
          <p:cNvPicPr>
            <a:picLocks noChangeAspect="1"/>
          </p:cNvPicPr>
          <p:nvPr/>
        </p:nvPicPr>
        <p:blipFill rotWithShape="1">
          <a:blip r:embed="rId11">
            <a:extLst>
              <a:ext uri="{28A0092B-C50C-407E-A947-70E740481C1C}">
                <a14:useLocalDpi xmlns:a14="http://schemas.microsoft.com/office/drawing/2010/main" val="0"/>
              </a:ext>
            </a:extLst>
          </a:blip>
          <a:srcRect l="5626" t="-1" r="13119" b="4986"/>
          <a:stretch/>
        </p:blipFill>
        <p:spPr>
          <a:xfrm>
            <a:off x="6334476" y="2435921"/>
            <a:ext cx="1127546" cy="1476700"/>
          </a:xfrm>
          <a:prstGeom prst="rect">
            <a:avLst/>
          </a:prstGeom>
        </p:spPr>
      </p:pic>
      <p:pic>
        <p:nvPicPr>
          <p:cNvPr id="17" name="Picture 16">
            <a:extLst>
              <a:ext uri="{FF2B5EF4-FFF2-40B4-BE49-F238E27FC236}">
                <a16:creationId xmlns:a16="http://schemas.microsoft.com/office/drawing/2014/main" id="{E94FEAB0-3522-5044-992F-38F502FC9612}"/>
              </a:ext>
            </a:extLst>
          </p:cNvPr>
          <p:cNvPicPr>
            <a:picLocks noChangeAspect="1"/>
          </p:cNvPicPr>
          <p:nvPr/>
        </p:nvPicPr>
        <p:blipFill>
          <a:blip r:embed="rId12"/>
          <a:stretch>
            <a:fillRect/>
          </a:stretch>
        </p:blipFill>
        <p:spPr>
          <a:xfrm>
            <a:off x="1975291" y="2561066"/>
            <a:ext cx="1059289" cy="1325134"/>
          </a:xfrm>
          <a:prstGeom prst="rect">
            <a:avLst/>
          </a:prstGeom>
        </p:spPr>
      </p:pic>
      <p:pic>
        <p:nvPicPr>
          <p:cNvPr id="19" name="Picture 18">
            <a:extLst>
              <a:ext uri="{FF2B5EF4-FFF2-40B4-BE49-F238E27FC236}">
                <a16:creationId xmlns:a16="http://schemas.microsoft.com/office/drawing/2014/main" id="{B5466F60-A4C9-EF47-A214-A0316C2FAE03}"/>
              </a:ext>
            </a:extLst>
          </p:cNvPr>
          <p:cNvPicPr>
            <a:picLocks noChangeAspect="1"/>
          </p:cNvPicPr>
          <p:nvPr/>
        </p:nvPicPr>
        <p:blipFill>
          <a:blip r:embed="rId13"/>
          <a:stretch>
            <a:fillRect/>
          </a:stretch>
        </p:blipFill>
        <p:spPr>
          <a:xfrm>
            <a:off x="601065" y="2638670"/>
            <a:ext cx="1045830" cy="1171330"/>
          </a:xfrm>
          <a:prstGeom prst="rect">
            <a:avLst/>
          </a:prstGeom>
        </p:spPr>
      </p:pic>
      <p:pic>
        <p:nvPicPr>
          <p:cNvPr id="21" name="Picture 20">
            <a:extLst>
              <a:ext uri="{FF2B5EF4-FFF2-40B4-BE49-F238E27FC236}">
                <a16:creationId xmlns:a16="http://schemas.microsoft.com/office/drawing/2014/main" id="{6EABA5E5-5A47-3C44-BB14-7C5CDF3DCF1C}"/>
              </a:ext>
            </a:extLst>
          </p:cNvPr>
          <p:cNvPicPr>
            <a:picLocks noChangeAspect="1"/>
          </p:cNvPicPr>
          <p:nvPr/>
        </p:nvPicPr>
        <p:blipFill rotWithShape="1">
          <a:blip r:embed="rId14"/>
          <a:srcRect l="2765" t="-685" r="11760" b="15496"/>
          <a:stretch/>
        </p:blipFill>
        <p:spPr>
          <a:xfrm>
            <a:off x="6361971" y="4138923"/>
            <a:ext cx="1181829" cy="1319222"/>
          </a:xfrm>
          <a:prstGeom prst="rect">
            <a:avLst/>
          </a:prstGeom>
        </p:spPr>
      </p:pic>
      <p:pic>
        <p:nvPicPr>
          <p:cNvPr id="23" name="Picture 22">
            <a:extLst>
              <a:ext uri="{FF2B5EF4-FFF2-40B4-BE49-F238E27FC236}">
                <a16:creationId xmlns:a16="http://schemas.microsoft.com/office/drawing/2014/main" id="{05EB08D2-7692-2F4D-B9E5-8C4FFFD716B3}"/>
              </a:ext>
            </a:extLst>
          </p:cNvPr>
          <p:cNvPicPr>
            <a:picLocks noChangeAspect="1"/>
          </p:cNvPicPr>
          <p:nvPr/>
        </p:nvPicPr>
        <p:blipFill>
          <a:blip r:embed="rId15"/>
          <a:stretch>
            <a:fillRect/>
          </a:stretch>
        </p:blipFill>
        <p:spPr>
          <a:xfrm>
            <a:off x="529730" y="1143951"/>
            <a:ext cx="1087722" cy="1218249"/>
          </a:xfrm>
          <a:prstGeom prst="rect">
            <a:avLst/>
          </a:prstGeom>
        </p:spPr>
      </p:pic>
      <p:pic>
        <p:nvPicPr>
          <p:cNvPr id="25" name="Picture 24">
            <a:extLst>
              <a:ext uri="{FF2B5EF4-FFF2-40B4-BE49-F238E27FC236}">
                <a16:creationId xmlns:a16="http://schemas.microsoft.com/office/drawing/2014/main" id="{F6EFE6AD-5144-4C42-856F-D8F6C130C899}"/>
              </a:ext>
            </a:extLst>
          </p:cNvPr>
          <p:cNvPicPr>
            <a:picLocks noChangeAspect="1"/>
          </p:cNvPicPr>
          <p:nvPr/>
        </p:nvPicPr>
        <p:blipFill rotWithShape="1">
          <a:blip r:embed="rId16"/>
          <a:srcRect l="9427" t="6592" r="15442" b="18278"/>
          <a:stretch/>
        </p:blipFill>
        <p:spPr>
          <a:xfrm>
            <a:off x="4828238" y="4091524"/>
            <a:ext cx="1270001" cy="1422400"/>
          </a:xfrm>
          <a:prstGeom prst="rect">
            <a:avLst/>
          </a:prstGeom>
        </p:spPr>
      </p:pic>
      <p:pic>
        <p:nvPicPr>
          <p:cNvPr id="27" name="Picture 26">
            <a:extLst>
              <a:ext uri="{FF2B5EF4-FFF2-40B4-BE49-F238E27FC236}">
                <a16:creationId xmlns:a16="http://schemas.microsoft.com/office/drawing/2014/main" id="{439DA105-912A-044A-9F70-C0D58038E921}"/>
              </a:ext>
            </a:extLst>
          </p:cNvPr>
          <p:cNvPicPr>
            <a:picLocks noChangeAspect="1"/>
          </p:cNvPicPr>
          <p:nvPr/>
        </p:nvPicPr>
        <p:blipFill rotWithShape="1">
          <a:blip r:embed="rId17"/>
          <a:srcRect r="6244" b="27320"/>
          <a:stretch/>
        </p:blipFill>
        <p:spPr>
          <a:xfrm>
            <a:off x="3314948" y="4037176"/>
            <a:ext cx="1270001" cy="1476748"/>
          </a:xfrm>
          <a:prstGeom prst="rect">
            <a:avLst/>
          </a:prstGeom>
        </p:spPr>
      </p:pic>
      <p:pic>
        <p:nvPicPr>
          <p:cNvPr id="29" name="Picture 28">
            <a:extLst>
              <a:ext uri="{FF2B5EF4-FFF2-40B4-BE49-F238E27FC236}">
                <a16:creationId xmlns:a16="http://schemas.microsoft.com/office/drawing/2014/main" id="{77210F27-0750-7F4B-AA94-1D95D5D8295F}"/>
              </a:ext>
            </a:extLst>
          </p:cNvPr>
          <p:cNvPicPr>
            <a:picLocks noChangeAspect="1"/>
          </p:cNvPicPr>
          <p:nvPr/>
        </p:nvPicPr>
        <p:blipFill rotWithShape="1">
          <a:blip r:embed="rId18"/>
          <a:srcRect l="60924" t="25571" r="30312" b="59967"/>
          <a:stretch/>
        </p:blipFill>
        <p:spPr>
          <a:xfrm>
            <a:off x="1961074" y="4051232"/>
            <a:ext cx="1172411" cy="1450962"/>
          </a:xfrm>
          <a:prstGeom prst="rect">
            <a:avLst/>
          </a:prstGeom>
        </p:spPr>
      </p:pic>
      <p:pic>
        <p:nvPicPr>
          <p:cNvPr id="31" name="Picture 30">
            <a:extLst>
              <a:ext uri="{FF2B5EF4-FFF2-40B4-BE49-F238E27FC236}">
                <a16:creationId xmlns:a16="http://schemas.microsoft.com/office/drawing/2014/main" id="{12BCB166-50CE-174D-B7C8-8B7CBE75765A}"/>
              </a:ext>
            </a:extLst>
          </p:cNvPr>
          <p:cNvPicPr>
            <a:picLocks noChangeAspect="1"/>
          </p:cNvPicPr>
          <p:nvPr/>
        </p:nvPicPr>
        <p:blipFill rotWithShape="1">
          <a:blip r:embed="rId19"/>
          <a:srcRect l="27806" t="22497" r="41854" b="40212"/>
          <a:stretch/>
        </p:blipFill>
        <p:spPr>
          <a:xfrm>
            <a:off x="4820389" y="2464396"/>
            <a:ext cx="1175575" cy="1444912"/>
          </a:xfrm>
          <a:prstGeom prst="rect">
            <a:avLst/>
          </a:prstGeom>
        </p:spPr>
      </p:pic>
      <p:pic>
        <p:nvPicPr>
          <p:cNvPr id="33" name="Picture 32">
            <a:extLst>
              <a:ext uri="{FF2B5EF4-FFF2-40B4-BE49-F238E27FC236}">
                <a16:creationId xmlns:a16="http://schemas.microsoft.com/office/drawing/2014/main" id="{5B559969-08A4-A24B-9C7C-CF7B181A574D}"/>
              </a:ext>
            </a:extLst>
          </p:cNvPr>
          <p:cNvPicPr>
            <a:picLocks noChangeAspect="1"/>
          </p:cNvPicPr>
          <p:nvPr/>
        </p:nvPicPr>
        <p:blipFill rotWithShape="1">
          <a:blip r:embed="rId20"/>
          <a:srcRect l="45519" t="14138" r="26677" b="44981"/>
          <a:stretch/>
        </p:blipFill>
        <p:spPr>
          <a:xfrm>
            <a:off x="457200" y="4068081"/>
            <a:ext cx="1311126" cy="1445843"/>
          </a:xfrm>
          <a:prstGeom prst="rect">
            <a:avLst/>
          </a:prstGeom>
        </p:spPr>
      </p:pic>
      <p:pic>
        <p:nvPicPr>
          <p:cNvPr id="35" name="Picture 34">
            <a:extLst>
              <a:ext uri="{FF2B5EF4-FFF2-40B4-BE49-F238E27FC236}">
                <a16:creationId xmlns:a16="http://schemas.microsoft.com/office/drawing/2014/main" id="{048C0E1F-1909-564A-A208-E1769DFF7306}"/>
              </a:ext>
            </a:extLst>
          </p:cNvPr>
          <p:cNvPicPr>
            <a:picLocks noChangeAspect="1"/>
          </p:cNvPicPr>
          <p:nvPr/>
        </p:nvPicPr>
        <p:blipFill>
          <a:blip r:embed="rId21"/>
          <a:stretch>
            <a:fillRect/>
          </a:stretch>
        </p:blipFill>
        <p:spPr>
          <a:xfrm>
            <a:off x="1961074" y="1143951"/>
            <a:ext cx="1087722" cy="1218249"/>
          </a:xfrm>
          <a:prstGeom prst="rect">
            <a:avLst/>
          </a:prstGeom>
        </p:spPr>
      </p:pic>
      <p:pic>
        <p:nvPicPr>
          <p:cNvPr id="16" name="Picture 15">
            <a:extLst>
              <a:ext uri="{FF2B5EF4-FFF2-40B4-BE49-F238E27FC236}">
                <a16:creationId xmlns:a16="http://schemas.microsoft.com/office/drawing/2014/main" id="{BF5E680B-CD40-BD42-8FD4-5675D6D4FE1F}"/>
              </a:ext>
            </a:extLst>
          </p:cNvPr>
          <p:cNvPicPr>
            <a:picLocks noChangeAspect="1"/>
          </p:cNvPicPr>
          <p:nvPr/>
        </p:nvPicPr>
        <p:blipFill rotWithShape="1">
          <a:blip r:embed="rId22"/>
          <a:srcRect l="20891" t="3189" r="24884" b="40144"/>
          <a:stretch/>
        </p:blipFill>
        <p:spPr>
          <a:xfrm>
            <a:off x="3325720" y="2553468"/>
            <a:ext cx="1232877" cy="1325133"/>
          </a:xfrm>
          <a:prstGeom prst="rect">
            <a:avLst/>
          </a:prstGeom>
        </p:spPr>
      </p:pic>
      <p:pic>
        <p:nvPicPr>
          <p:cNvPr id="18" name="Picture 17">
            <a:extLst>
              <a:ext uri="{FF2B5EF4-FFF2-40B4-BE49-F238E27FC236}">
                <a16:creationId xmlns:a16="http://schemas.microsoft.com/office/drawing/2014/main" id="{9D10EBF2-DC6A-1946-A04B-1EF250AC9D78}"/>
              </a:ext>
            </a:extLst>
          </p:cNvPr>
          <p:cNvPicPr>
            <a:picLocks noChangeAspect="1"/>
          </p:cNvPicPr>
          <p:nvPr/>
        </p:nvPicPr>
        <p:blipFill rotWithShape="1">
          <a:blip r:embed="rId23"/>
          <a:srcRect l="35386" t="1849" r="23681" b="67297"/>
          <a:stretch/>
        </p:blipFill>
        <p:spPr>
          <a:xfrm>
            <a:off x="7737712" y="999671"/>
            <a:ext cx="1180069" cy="1277409"/>
          </a:xfrm>
          <a:prstGeom prst="rect">
            <a:avLst/>
          </a:prstGeom>
        </p:spPr>
      </p:pic>
      <p:pic>
        <p:nvPicPr>
          <p:cNvPr id="20" name="Picture 19">
            <a:extLst>
              <a:ext uri="{FF2B5EF4-FFF2-40B4-BE49-F238E27FC236}">
                <a16:creationId xmlns:a16="http://schemas.microsoft.com/office/drawing/2014/main" id="{601FDEF8-1CC3-5842-8218-D73C239A52D2}"/>
              </a:ext>
            </a:extLst>
          </p:cNvPr>
          <p:cNvPicPr>
            <a:picLocks noChangeAspect="1"/>
          </p:cNvPicPr>
          <p:nvPr/>
        </p:nvPicPr>
        <p:blipFill>
          <a:blip r:embed="rId24"/>
          <a:stretch>
            <a:fillRect/>
          </a:stretch>
        </p:blipFill>
        <p:spPr>
          <a:xfrm>
            <a:off x="7770210" y="4147860"/>
            <a:ext cx="1198168" cy="1366064"/>
          </a:xfrm>
          <a:prstGeom prst="rect">
            <a:avLst/>
          </a:prstGeom>
        </p:spPr>
      </p:pic>
      <p:pic>
        <p:nvPicPr>
          <p:cNvPr id="26" name="Picture 25">
            <a:extLst>
              <a:ext uri="{FF2B5EF4-FFF2-40B4-BE49-F238E27FC236}">
                <a16:creationId xmlns:a16="http://schemas.microsoft.com/office/drawing/2014/main" id="{B38371AB-0127-6347-949B-6821FF57133F}"/>
              </a:ext>
            </a:extLst>
          </p:cNvPr>
          <p:cNvPicPr>
            <a:picLocks noChangeAspect="1"/>
          </p:cNvPicPr>
          <p:nvPr/>
        </p:nvPicPr>
        <p:blipFill>
          <a:blip r:embed="rId25"/>
          <a:stretch>
            <a:fillRect/>
          </a:stretch>
        </p:blipFill>
        <p:spPr>
          <a:xfrm>
            <a:off x="7763973" y="2455696"/>
            <a:ext cx="1127546" cy="1456223"/>
          </a:xfrm>
          <a:prstGeom prst="rect">
            <a:avLst/>
          </a:prstGeom>
        </p:spPr>
      </p:pic>
    </p:spTree>
    <p:extLst>
      <p:ext uri="{BB962C8B-B14F-4D97-AF65-F5344CB8AC3E}">
        <p14:creationId xmlns:p14="http://schemas.microsoft.com/office/powerpoint/2010/main" val="36177207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345"/>
            <a:ext cx="9144000" cy="1226796"/>
          </a:xfrm>
        </p:spPr>
        <p:txBody>
          <a:bodyPr>
            <a:noAutofit/>
          </a:bodyPr>
          <a:lstStyle/>
          <a:p>
            <a:r>
              <a:rPr lang="en-US" sz="2800" dirty="0"/>
              <a:t>Search for neutrinos in coincidence with gravitational waves from binary black hole mergers (multi-messenger astrophysics without electromagnetic messengers!)</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8" name="Slide Number Placeholder 7"/>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69</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953" y="1219200"/>
            <a:ext cx="5710047" cy="2632967"/>
          </a:xfrm>
          <a:prstGeom prst="rect">
            <a:avLst/>
          </a:prstGeom>
        </p:spPr>
      </p:pic>
      <p:sp>
        <p:nvSpPr>
          <p:cNvPr id="9" name="TextBox 8"/>
          <p:cNvSpPr txBox="1"/>
          <p:nvPr/>
        </p:nvSpPr>
        <p:spPr>
          <a:xfrm>
            <a:off x="4038600" y="1424438"/>
            <a:ext cx="1351652" cy="369332"/>
          </a:xfrm>
          <a:prstGeom prst="rect">
            <a:avLst/>
          </a:prstGeom>
          <a:noFill/>
        </p:spPr>
        <p:txBody>
          <a:bodyPr wrap="none" rtlCol="0">
            <a:spAutoFit/>
          </a:bodyPr>
          <a:lstStyle/>
          <a:p>
            <a:r>
              <a:rPr lang="en-US" sz="1800" dirty="0"/>
              <a:t>GW150914</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3765934"/>
            <a:ext cx="4572000" cy="21082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847800"/>
            <a:ext cx="4572000" cy="2108200"/>
          </a:xfrm>
          <a:prstGeom prst="rect">
            <a:avLst/>
          </a:prstGeom>
        </p:spPr>
      </p:pic>
      <p:sp>
        <p:nvSpPr>
          <p:cNvPr id="14" name="TextBox 13"/>
          <p:cNvSpPr txBox="1"/>
          <p:nvPr/>
        </p:nvSpPr>
        <p:spPr>
          <a:xfrm>
            <a:off x="3403811" y="1840468"/>
            <a:ext cx="2621230" cy="369332"/>
          </a:xfrm>
          <a:prstGeom prst="rect">
            <a:avLst/>
          </a:prstGeom>
          <a:noFill/>
        </p:spPr>
        <p:txBody>
          <a:bodyPr wrap="none" rtlCol="0">
            <a:spAutoFit/>
          </a:bodyPr>
          <a:lstStyle/>
          <a:p>
            <a:pPr algn="ctr"/>
            <a:r>
              <a:rPr lang="en-US" sz="1800" dirty="0"/>
              <a:t>PRD 93, 122010 (2016)</a:t>
            </a:r>
          </a:p>
        </p:txBody>
      </p:sp>
      <p:sp>
        <p:nvSpPr>
          <p:cNvPr id="15" name="Rectangle 14"/>
          <p:cNvSpPr/>
          <p:nvPr/>
        </p:nvSpPr>
        <p:spPr>
          <a:xfrm>
            <a:off x="3048463" y="5844335"/>
            <a:ext cx="2621230" cy="369332"/>
          </a:xfrm>
          <a:prstGeom prst="rect">
            <a:avLst/>
          </a:prstGeom>
        </p:spPr>
        <p:txBody>
          <a:bodyPr wrap="none">
            <a:spAutoFit/>
          </a:bodyPr>
          <a:lstStyle/>
          <a:p>
            <a:pPr algn="ctr"/>
            <a:r>
              <a:rPr lang="en-US" sz="1800" dirty="0"/>
              <a:t>PRD 96, 022005 (2017)</a:t>
            </a:r>
          </a:p>
        </p:txBody>
      </p:sp>
      <p:sp>
        <p:nvSpPr>
          <p:cNvPr id="11" name="Rectangle 10"/>
          <p:cNvSpPr/>
          <p:nvPr/>
        </p:nvSpPr>
        <p:spPr>
          <a:xfrm>
            <a:off x="2059429" y="6213667"/>
            <a:ext cx="4950971" cy="369332"/>
          </a:xfrm>
          <a:prstGeom prst="rect">
            <a:avLst/>
          </a:prstGeom>
        </p:spPr>
        <p:txBody>
          <a:bodyPr wrap="none">
            <a:spAutoFit/>
          </a:bodyPr>
          <a:lstStyle/>
          <a:p>
            <a:pPr algn="ctr"/>
            <a:r>
              <a:rPr lang="en-US" sz="1800" dirty="0"/>
              <a:t>ANTARES, </a:t>
            </a:r>
            <a:r>
              <a:rPr lang="en-US" sz="1800" dirty="0" err="1"/>
              <a:t>IceCube</a:t>
            </a:r>
            <a:r>
              <a:rPr lang="en-US" sz="1800" dirty="0"/>
              <a:t>, LIGO/VIRGO partnership</a:t>
            </a:r>
          </a:p>
        </p:txBody>
      </p:sp>
    </p:spTree>
    <p:extLst>
      <p:ext uri="{BB962C8B-B14F-4D97-AF65-F5344CB8AC3E}">
        <p14:creationId xmlns:p14="http://schemas.microsoft.com/office/powerpoint/2010/main" val="3244204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118872" y="121920"/>
            <a:ext cx="8910046" cy="640080"/>
          </a:xfrm>
        </p:spPr>
        <p:txBody>
          <a:bodyPr/>
          <a:lstStyle/>
          <a:p>
            <a:pPr algn="ctr"/>
            <a:r>
              <a:rPr lang="en-US" sz="3200" dirty="0" err="1"/>
              <a:t>IceCube</a:t>
            </a:r>
            <a:r>
              <a:rPr lang="en-US" sz="3200" dirty="0"/>
              <a:t> signals and backgrounds</a:t>
            </a:r>
          </a:p>
        </p:txBody>
      </p:sp>
      <p:sp>
        <p:nvSpPr>
          <p:cNvPr id="9" name="Content Placeholder 8"/>
          <p:cNvSpPr>
            <a:spLocks noGrp="1"/>
          </p:cNvSpPr>
          <p:nvPr>
            <p:ph sz="quarter" idx="13"/>
          </p:nvPr>
        </p:nvSpPr>
        <p:spPr>
          <a:xfrm>
            <a:off x="507491" y="762000"/>
            <a:ext cx="8255507" cy="1625449"/>
          </a:xfrm>
        </p:spPr>
        <p:txBody>
          <a:bodyPr/>
          <a:lstStyle/>
          <a:p>
            <a:pPr defTabSz="761940">
              <a:spcBef>
                <a:spcPct val="0"/>
              </a:spcBef>
              <a:buNone/>
            </a:pPr>
            <a:r>
              <a:rPr lang="en-US" sz="2000" dirty="0">
                <a:ea typeface="Candara" charset="0"/>
                <a:cs typeface="Candara" charset="0"/>
              </a:rPr>
              <a:t>Most events detected by </a:t>
            </a:r>
            <a:r>
              <a:rPr lang="en-US" sz="2000" dirty="0" err="1">
                <a:ea typeface="Candara" charset="0"/>
                <a:cs typeface="Candara" charset="0"/>
              </a:rPr>
              <a:t>IceCube</a:t>
            </a:r>
            <a:r>
              <a:rPr lang="en-US" sz="2000" dirty="0">
                <a:ea typeface="Candara" charset="0"/>
                <a:cs typeface="Candara" charset="0"/>
              </a:rPr>
              <a:t> are not astrophysical neutrinos</a:t>
            </a:r>
          </a:p>
          <a:p>
            <a:pPr defTabSz="761940">
              <a:spcBef>
                <a:spcPct val="0"/>
              </a:spcBef>
              <a:buFontTx/>
              <a:buChar char="•"/>
              <a:tabLst>
                <a:tab pos="2032636" algn="l"/>
                <a:tab pos="3228976" algn="l"/>
                <a:tab pos="4560570" algn="l"/>
                <a:tab pos="5347336" algn="l"/>
              </a:tabLst>
            </a:pPr>
            <a:r>
              <a:rPr lang="en-US" sz="2000" dirty="0">
                <a:ea typeface="Candara" charset="0"/>
                <a:cs typeface="Candara" charset="0"/>
              </a:rPr>
              <a:t>  atmospheric   		</a:t>
            </a:r>
            <a:r>
              <a:rPr lang="en-US" sz="2000" dirty="0" err="1">
                <a:ea typeface="Candara" charset="0"/>
                <a:cs typeface="Candara" charset="0"/>
              </a:rPr>
              <a:t>μ</a:t>
            </a:r>
            <a:r>
              <a:rPr lang="en-US" sz="2000" dirty="0">
                <a:ea typeface="Candara" charset="0"/>
                <a:cs typeface="Candara" charset="0"/>
              </a:rPr>
              <a:t>  </a:t>
            </a:r>
            <a:r>
              <a:rPr lang="en-US" sz="2000" dirty="0">
                <a:ea typeface="Candara" charset="0"/>
                <a:cs typeface="Candara" charset="0"/>
                <a:sym typeface="Wingdings" charset="0"/>
              </a:rPr>
              <a:t>              		~70 billion / year</a:t>
            </a:r>
          </a:p>
          <a:p>
            <a:pPr defTabSz="761940">
              <a:spcBef>
                <a:spcPct val="0"/>
              </a:spcBef>
              <a:buFontTx/>
              <a:buChar char="•"/>
              <a:tabLst>
                <a:tab pos="2033161" algn="l"/>
                <a:tab pos="3228982" algn="l"/>
                <a:tab pos="4562375" algn="l"/>
              </a:tabLst>
            </a:pPr>
            <a:r>
              <a:rPr lang="en-US" sz="2000" baseline="30000" dirty="0">
                <a:ea typeface="Candara" charset="0"/>
                <a:cs typeface="Candara" charset="0"/>
                <a:sym typeface="Wingdings" charset="0"/>
              </a:rPr>
              <a:t>   </a:t>
            </a:r>
            <a:r>
              <a:rPr lang="en-US" sz="2000" dirty="0">
                <a:ea typeface="Candara" charset="0"/>
                <a:cs typeface="Candara" charset="0"/>
                <a:sym typeface="Wingdings" charset="0"/>
              </a:rPr>
              <a:t>atmospheric   		</a:t>
            </a:r>
            <a:r>
              <a:rPr lang="en-US" sz="2000" dirty="0" err="1">
                <a:ea typeface="Candara" charset="0"/>
                <a:cs typeface="Candara" charset="0"/>
                <a:sym typeface="Wingdings" charset="0"/>
              </a:rPr>
              <a:t>ν</a:t>
            </a:r>
            <a:r>
              <a:rPr lang="en-US" sz="2000" baseline="-25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~80 thousand / year</a:t>
            </a:r>
          </a:p>
          <a:p>
            <a:pPr defTabSz="761940">
              <a:spcBef>
                <a:spcPct val="0"/>
              </a:spcBef>
              <a:buFontTx/>
              <a:buChar char="•"/>
              <a:tabLst>
                <a:tab pos="2033161" algn="l"/>
                <a:tab pos="3228982" algn="l"/>
                <a:tab pos="4562375" algn="l"/>
              </a:tabLst>
            </a:pPr>
            <a:r>
              <a:rPr lang="en-US" sz="2000" dirty="0">
                <a:ea typeface="Candara" charset="0"/>
                <a:cs typeface="Candara" charset="0"/>
                <a:sym typeface="Wingdings" charset="0"/>
              </a:rPr>
              <a:t>  astrophysical		</a:t>
            </a:r>
            <a:r>
              <a:rPr lang="en-US" sz="2000" dirty="0" err="1">
                <a:ea typeface="Candara" charset="0"/>
                <a:cs typeface="Candara" charset="0"/>
                <a:sym typeface="Wingdings" charset="0"/>
              </a:rPr>
              <a:t>ν</a:t>
            </a:r>
            <a:r>
              <a:rPr lang="en-US" sz="2000" baseline="-25000" dirty="0" err="1">
                <a:ea typeface="Candara" charset="0"/>
                <a:cs typeface="Candara" charset="0"/>
                <a:sym typeface="Wingdings" charset="0"/>
              </a:rPr>
              <a:t>μ</a:t>
            </a:r>
            <a:r>
              <a:rPr lang="en-US" sz="2000" dirty="0">
                <a:ea typeface="Candara" charset="0"/>
                <a:cs typeface="Candara" charset="0"/>
                <a:sym typeface="Wingdings" charset="0"/>
              </a:rPr>
              <a:t> </a:t>
            </a:r>
            <a:r>
              <a:rPr lang="en-US" sz="2000" dirty="0">
                <a:ea typeface="Candara" charset="0"/>
                <a:cs typeface="Candara" charset="0"/>
                <a:sym typeface="Wingdings"/>
              </a:rPr>
              <a:t> </a:t>
            </a:r>
            <a:r>
              <a:rPr lang="en-US" sz="2000" dirty="0" err="1">
                <a:ea typeface="Candara" charset="0"/>
                <a:cs typeface="Candara" charset="0"/>
                <a:sym typeface="Wingdings" charset="0"/>
              </a:rPr>
              <a:t>μ</a:t>
            </a:r>
            <a:r>
              <a:rPr lang="en-US" sz="2000" dirty="0">
                <a:ea typeface="Candara" charset="0"/>
                <a:cs typeface="Candara" charset="0"/>
                <a:sym typeface="Wingdings" charset="0"/>
              </a:rPr>
              <a:t> 			~10 / year above 200 </a:t>
            </a:r>
            <a:r>
              <a:rPr lang="en-US" sz="2000" dirty="0" err="1">
                <a:ea typeface="Candara" charset="0"/>
                <a:cs typeface="Candara" charset="0"/>
                <a:sym typeface="Wingdings" charset="0"/>
              </a:rPr>
              <a:t>TeV</a:t>
            </a:r>
            <a:endParaRPr lang="en-US" sz="2000" dirty="0">
              <a:ea typeface="Candara" charset="0"/>
              <a:cs typeface="Candara" charset="0"/>
              <a:sym typeface="Wingdings" charset="0"/>
            </a:endParaRPr>
          </a:p>
          <a:p>
            <a:pPr defTabSz="761940">
              <a:spcBef>
                <a:spcPct val="0"/>
              </a:spcBef>
              <a:buNone/>
              <a:tabLst>
                <a:tab pos="2033161" algn="l"/>
                <a:tab pos="3228982" algn="l"/>
                <a:tab pos="4562375" algn="l"/>
              </a:tabLst>
            </a:pPr>
            <a:r>
              <a:rPr lang="en-US" sz="2000" dirty="0">
                <a:ea typeface="Candara" charset="0"/>
                <a:cs typeface="Candara" charset="0"/>
                <a:sym typeface="Wingdings" charset="0"/>
              </a:rPr>
              <a:t>B</a:t>
            </a:r>
            <a:r>
              <a:rPr lang="en-US" sz="2000" dirty="0"/>
              <a:t>ackground and signal differ in spectrum and angular distribution</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7</a:t>
            </a:fld>
            <a:endParaRPr lang="en-US" dirty="0"/>
          </a:p>
        </p:txBody>
      </p:sp>
      <p:grpSp>
        <p:nvGrpSpPr>
          <p:cNvPr id="10" name="Group 9"/>
          <p:cNvGrpSpPr/>
          <p:nvPr/>
        </p:nvGrpSpPr>
        <p:grpSpPr>
          <a:xfrm>
            <a:off x="526331" y="2461465"/>
            <a:ext cx="4108914" cy="4091735"/>
            <a:chOff x="526331" y="2461465"/>
            <a:chExt cx="4108914" cy="4091735"/>
          </a:xfrm>
        </p:grpSpPr>
        <p:grpSp>
          <p:nvGrpSpPr>
            <p:cNvPr id="2" name="Group 1"/>
            <p:cNvGrpSpPr/>
            <p:nvPr/>
          </p:nvGrpSpPr>
          <p:grpSpPr>
            <a:xfrm>
              <a:off x="526331" y="2731533"/>
              <a:ext cx="4108914" cy="3821667"/>
              <a:chOff x="526331" y="2731533"/>
              <a:chExt cx="4108914" cy="3821667"/>
            </a:xfrm>
          </p:grpSpPr>
          <p:grpSp>
            <p:nvGrpSpPr>
              <p:cNvPr id="8" name="Group 7"/>
              <p:cNvGrpSpPr>
                <a:grpSpLocks noChangeAspect="1"/>
              </p:cNvGrpSpPr>
              <p:nvPr/>
            </p:nvGrpSpPr>
            <p:grpSpPr>
              <a:xfrm>
                <a:off x="526331" y="2731533"/>
                <a:ext cx="4108914" cy="3821667"/>
                <a:chOff x="102094" y="2127247"/>
                <a:chExt cx="4433887" cy="4123922"/>
              </a:xfrm>
            </p:grpSpPr>
            <p:grpSp>
              <p:nvGrpSpPr>
                <p:cNvPr id="26" name="Group 25"/>
                <p:cNvGrpSpPr/>
                <p:nvPr/>
              </p:nvGrpSpPr>
              <p:grpSpPr>
                <a:xfrm>
                  <a:off x="102094" y="2127247"/>
                  <a:ext cx="4433887" cy="4123922"/>
                  <a:chOff x="4608513" y="1201168"/>
                  <a:chExt cx="4433887" cy="3087239"/>
                </a:xfrm>
              </p:grpSpPr>
              <p:pic>
                <p:nvPicPr>
                  <p:cNvPr id="27" name="Picture Placeholder 20"/>
                  <p:cNvPicPr>
                    <a:picLocks noChangeAspect="1"/>
                  </p:cNvPicPr>
                  <p:nvPr/>
                </p:nvPicPr>
                <p:blipFill rotWithShape="1">
                  <a:blip r:embed="rId3"/>
                  <a:stretch/>
                </p:blipFill>
                <p:spPr>
                  <a:xfrm>
                    <a:off x="4608513" y="1201168"/>
                    <a:ext cx="4433887" cy="3087239"/>
                  </a:xfrm>
                  <a:prstGeom prst="rect">
                    <a:avLst/>
                  </a:prstGeom>
                  <a:noFill/>
                  <a:ln>
                    <a:noFill/>
                  </a:ln>
                </p:spPr>
              </p:pic>
              <p:sp>
                <p:nvSpPr>
                  <p:cNvPr id="28" name="TextBox 27"/>
                  <p:cNvSpPr txBox="1"/>
                  <p:nvPr/>
                </p:nvSpPr>
                <p:spPr>
                  <a:xfrm>
                    <a:off x="5136461" y="3249508"/>
                    <a:ext cx="1750988" cy="525327"/>
                  </a:xfrm>
                  <a:prstGeom prst="rect">
                    <a:avLst/>
                  </a:prstGeom>
                  <a:noFill/>
                </p:spPr>
                <p:txBody>
                  <a:bodyPr wrap="square" rtlCol="0">
                    <a:spAutoFit/>
                  </a:bodyPr>
                  <a:lstStyle/>
                  <a:p>
                    <a:r>
                      <a:rPr lang="en-US" sz="1800" dirty="0">
                        <a:solidFill>
                          <a:srgbClr val="FF0000"/>
                        </a:solidFill>
                        <a:ea typeface="Avenir Book" charset="0"/>
                        <a:cs typeface="Avenir Book" charset="0"/>
                      </a:rPr>
                      <a:t>prompt atmospheric</a:t>
                    </a:r>
                  </a:p>
                </p:txBody>
              </p:sp>
              <p:sp>
                <p:nvSpPr>
                  <p:cNvPr id="29" name="TextBox 28"/>
                  <p:cNvSpPr txBox="1"/>
                  <p:nvPr/>
                </p:nvSpPr>
                <p:spPr>
                  <a:xfrm>
                    <a:off x="7143144" y="3491819"/>
                    <a:ext cx="1831009" cy="304137"/>
                  </a:xfrm>
                  <a:prstGeom prst="rect">
                    <a:avLst/>
                  </a:prstGeom>
                  <a:noFill/>
                </p:spPr>
                <p:txBody>
                  <a:bodyPr wrap="square" rtlCol="0">
                    <a:spAutoFit/>
                  </a:bodyPr>
                  <a:lstStyle/>
                  <a:p>
                    <a:r>
                      <a:rPr lang="en-US" sz="1800" dirty="0">
                        <a:solidFill>
                          <a:schemeClr val="accent1"/>
                        </a:solidFill>
                        <a:ea typeface="Avenir Book" charset="0"/>
                        <a:cs typeface="Avenir Book" charset="0"/>
                      </a:rPr>
                      <a:t>cosmogenic</a:t>
                    </a:r>
                  </a:p>
                </p:txBody>
              </p:sp>
              <p:sp>
                <p:nvSpPr>
                  <p:cNvPr id="30" name="TextBox 29"/>
                  <p:cNvSpPr txBox="1"/>
                  <p:nvPr/>
                </p:nvSpPr>
                <p:spPr>
                  <a:xfrm>
                    <a:off x="6178448" y="2626387"/>
                    <a:ext cx="1749919" cy="298356"/>
                  </a:xfrm>
                  <a:prstGeom prst="rect">
                    <a:avLst/>
                  </a:prstGeom>
                  <a:noFill/>
                </p:spPr>
                <p:txBody>
                  <a:bodyPr wrap="square" rtlCol="0">
                    <a:spAutoFit/>
                  </a:bodyPr>
                  <a:lstStyle/>
                  <a:p>
                    <a:r>
                      <a:rPr lang="en-US" sz="1800" dirty="0">
                        <a:solidFill>
                          <a:srgbClr val="00B050"/>
                        </a:solidFill>
                        <a:ea typeface="Avenir Book" charset="0"/>
                        <a:cs typeface="Avenir Book" charset="0"/>
                      </a:rPr>
                      <a:t>astrophysical</a:t>
                    </a:r>
                  </a:p>
                </p:txBody>
              </p:sp>
            </p:grpSp>
            <p:sp>
              <p:nvSpPr>
                <p:cNvPr id="7" name="Rectangle 6"/>
                <p:cNvSpPr>
                  <a:spLocks noChangeAspect="1"/>
                </p:cNvSpPr>
                <p:nvPr/>
              </p:nvSpPr>
              <p:spPr>
                <a:xfrm>
                  <a:off x="2353544" y="2363997"/>
                  <a:ext cx="1976918" cy="1295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grpSp>
          <p:sp>
            <p:nvSpPr>
              <p:cNvPr id="32" name="TextBox 31"/>
              <p:cNvSpPr txBox="1"/>
              <p:nvPr/>
            </p:nvSpPr>
            <p:spPr>
              <a:xfrm>
                <a:off x="1295400" y="3117948"/>
                <a:ext cx="1705901" cy="646331"/>
              </a:xfrm>
              <a:prstGeom prst="rect">
                <a:avLst/>
              </a:prstGeom>
              <a:noFill/>
            </p:spPr>
            <p:txBody>
              <a:bodyPr wrap="square" rtlCol="0">
                <a:spAutoFit/>
              </a:bodyPr>
              <a:lstStyle/>
              <a:p>
                <a:r>
                  <a:rPr lang="en-US" sz="1800" dirty="0">
                    <a:solidFill>
                      <a:srgbClr val="0432FF"/>
                    </a:solidFill>
                    <a:ea typeface="Avenir Book" charset="0"/>
                    <a:cs typeface="Avenir Book" charset="0"/>
                  </a:rPr>
                  <a:t>conventional</a:t>
                </a:r>
                <a:br>
                  <a:rPr lang="en-US" sz="1800" dirty="0">
                    <a:solidFill>
                      <a:srgbClr val="0432FF"/>
                    </a:solidFill>
                    <a:ea typeface="Avenir Book" charset="0"/>
                    <a:cs typeface="Avenir Book" charset="0"/>
                  </a:rPr>
                </a:br>
                <a:r>
                  <a:rPr lang="en-US" sz="1800" dirty="0">
                    <a:solidFill>
                      <a:srgbClr val="0432FF"/>
                    </a:solidFill>
                    <a:ea typeface="Avenir Book" charset="0"/>
                    <a:cs typeface="Avenir Book" charset="0"/>
                  </a:rPr>
                  <a:t>atmospheric</a:t>
                </a:r>
              </a:p>
            </p:txBody>
          </p:sp>
        </p:grpSp>
        <p:sp>
          <p:nvSpPr>
            <p:cNvPr id="4" name="TextBox 3"/>
            <p:cNvSpPr txBox="1"/>
            <p:nvPr/>
          </p:nvSpPr>
          <p:spPr>
            <a:xfrm>
              <a:off x="1533065" y="2461465"/>
              <a:ext cx="2069797" cy="369332"/>
            </a:xfrm>
            <a:prstGeom prst="rect">
              <a:avLst/>
            </a:prstGeom>
            <a:noFill/>
          </p:spPr>
          <p:txBody>
            <a:bodyPr wrap="none" rtlCol="0">
              <a:spAutoFit/>
            </a:bodyPr>
            <a:lstStyle/>
            <a:p>
              <a:r>
                <a:rPr lang="en-US" sz="1800" dirty="0"/>
                <a:t>energy distribution</a:t>
              </a:r>
            </a:p>
          </p:txBody>
        </p:sp>
      </p:grpSp>
      <p:grpSp>
        <p:nvGrpSpPr>
          <p:cNvPr id="12" name="Group 11"/>
          <p:cNvGrpSpPr/>
          <p:nvPr/>
        </p:nvGrpSpPr>
        <p:grpSpPr>
          <a:xfrm>
            <a:off x="4841245" y="2500634"/>
            <a:ext cx="4187673" cy="3997764"/>
            <a:chOff x="4841245" y="2500634"/>
            <a:chExt cx="4187673" cy="3997764"/>
          </a:xfrm>
        </p:grpSpPr>
        <p:grpSp>
          <p:nvGrpSpPr>
            <p:cNvPr id="21" name="Group 20"/>
            <p:cNvGrpSpPr>
              <a:grpSpLocks noChangeAspect="1"/>
            </p:cNvGrpSpPr>
            <p:nvPr/>
          </p:nvGrpSpPr>
          <p:grpSpPr>
            <a:xfrm>
              <a:off x="4841245" y="2712701"/>
              <a:ext cx="4187673" cy="3785697"/>
              <a:chOff x="4441025" y="1478858"/>
              <a:chExt cx="4702975" cy="3964599"/>
            </a:xfrm>
            <a:solidFill>
              <a:schemeClr val="bg1"/>
            </a:solidFill>
          </p:grpSpPr>
          <p:grpSp>
            <p:nvGrpSpPr>
              <p:cNvPr id="22" name="Group 21"/>
              <p:cNvGrpSpPr/>
              <p:nvPr/>
            </p:nvGrpSpPr>
            <p:grpSpPr>
              <a:xfrm>
                <a:off x="4441025" y="1478858"/>
                <a:ext cx="4702975" cy="3964599"/>
                <a:chOff x="2476500" y="1054100"/>
                <a:chExt cx="4305300" cy="4233863"/>
              </a:xfrm>
              <a:grpFill/>
            </p:grpSpPr>
            <p:pic>
              <p:nvPicPr>
                <p:cNvPr id="25" name="Picture 3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0" y="1054100"/>
                  <a:ext cx="4305300" cy="4233863"/>
                </a:xfrm>
                <a:prstGeom prst="rect">
                  <a:avLst/>
                </a:prstGeom>
                <a:grpFill/>
                <a:ln>
                  <a:noFill/>
                </a:ln>
                <a:extLst>
                  <a:ext uri="{91240B29-F687-4F45-9708-019B960494DF}">
                    <a14:hiddenLine xmlns:a14="http://schemas.microsoft.com/office/drawing/2010/main" w="9525">
                      <a:solidFill>
                        <a:srgbClr val="000000"/>
                      </a:solidFill>
                      <a:round/>
                      <a:headEnd/>
                      <a:tailEnd/>
                    </a14:hiddenLine>
                  </a:ext>
                </a:extLst>
              </p:spPr>
            </p:pic>
            <p:sp>
              <p:nvSpPr>
                <p:cNvPr id="31" name="TextBox 30"/>
                <p:cNvSpPr txBox="1">
                  <a:spLocks noChangeArrowheads="1"/>
                </p:cNvSpPr>
                <p:nvPr/>
              </p:nvSpPr>
              <p:spPr bwMode="auto">
                <a:xfrm>
                  <a:off x="3937577" y="1545406"/>
                  <a:ext cx="2257474" cy="3097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0432FF"/>
                      </a:solidFill>
                      <a:ea typeface="Arial" charset="0"/>
                      <a:cs typeface="Arial" charset="0"/>
                    </a:rPr>
                    <a:t>atmospheric muons</a:t>
                  </a:r>
                </a:p>
              </p:txBody>
            </p:sp>
            <p:sp>
              <p:nvSpPr>
                <p:cNvPr id="34" name="TextBox 33"/>
                <p:cNvSpPr txBox="1">
                  <a:spLocks noChangeArrowheads="1"/>
                </p:cNvSpPr>
                <p:nvPr/>
              </p:nvSpPr>
              <p:spPr bwMode="auto">
                <a:xfrm>
                  <a:off x="3210240" y="2963069"/>
                  <a:ext cx="1694742" cy="72284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1800" dirty="0">
                      <a:solidFill>
                        <a:srgbClr val="FF0000"/>
                      </a:solidFill>
                      <a:ea typeface="Arial" charset="0"/>
                      <a:cs typeface="Arial" charset="0"/>
                    </a:rPr>
                    <a:t>atmospheric neutrinos</a:t>
                  </a:r>
                </a:p>
              </p:txBody>
            </p:sp>
          </p:grpSp>
          <p:sp>
            <p:nvSpPr>
              <p:cNvPr id="23" name="TextBox 22"/>
              <p:cNvSpPr txBox="1">
                <a:spLocks noChangeArrowheads="1"/>
              </p:cNvSpPr>
              <p:nvPr/>
            </p:nvSpPr>
            <p:spPr bwMode="auto">
              <a:xfrm>
                <a:off x="7045151" y="4500766"/>
                <a:ext cx="1546780"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down-going</a:t>
                </a:r>
              </a:p>
            </p:txBody>
          </p:sp>
          <p:sp>
            <p:nvSpPr>
              <p:cNvPr id="24" name="TextBox 23"/>
              <p:cNvSpPr txBox="1">
                <a:spLocks noChangeArrowheads="1"/>
              </p:cNvSpPr>
              <p:nvPr/>
            </p:nvSpPr>
            <p:spPr bwMode="auto">
              <a:xfrm>
                <a:off x="5304643" y="4480525"/>
                <a:ext cx="1215533" cy="386786"/>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a:ea typeface="Arial" charset="0"/>
                    <a:cs typeface="Arial" charset="0"/>
                  </a:rPr>
                  <a:t>up-going</a:t>
                </a:r>
              </a:p>
            </p:txBody>
          </p:sp>
        </p:grpSp>
        <p:sp>
          <p:nvSpPr>
            <p:cNvPr id="33" name="TextBox 32"/>
            <p:cNvSpPr txBox="1"/>
            <p:nvPr/>
          </p:nvSpPr>
          <p:spPr>
            <a:xfrm>
              <a:off x="6036807" y="2500634"/>
              <a:ext cx="2133918" cy="369332"/>
            </a:xfrm>
            <a:prstGeom prst="rect">
              <a:avLst/>
            </a:prstGeom>
            <a:noFill/>
          </p:spPr>
          <p:txBody>
            <a:bodyPr wrap="none" rtlCol="0">
              <a:spAutoFit/>
            </a:bodyPr>
            <a:lstStyle/>
            <a:p>
              <a:r>
                <a:rPr lang="en-US" sz="1800" dirty="0"/>
                <a:t>angular distribution</a:t>
              </a:r>
            </a:p>
          </p:txBody>
        </p:sp>
      </p:grpSp>
      <p:sp>
        <p:nvSpPr>
          <p:cNvPr id="35" name="Footer Placeholder 4"/>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34059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3800" y="919163"/>
            <a:ext cx="4971960" cy="4120525"/>
          </a:xfrm>
          <a:prstGeom prst="rect">
            <a:avLst/>
          </a:prstGeom>
        </p:spPr>
      </p:pic>
      <p:sp>
        <p:nvSpPr>
          <p:cNvPr id="2" name="Title 1"/>
          <p:cNvSpPr>
            <a:spLocks noGrp="1"/>
          </p:cNvSpPr>
          <p:nvPr>
            <p:ph type="title"/>
          </p:nvPr>
        </p:nvSpPr>
        <p:spPr>
          <a:xfrm>
            <a:off x="450850" y="0"/>
            <a:ext cx="8229600" cy="916503"/>
          </a:xfrm>
        </p:spPr>
        <p:txBody>
          <a:bodyPr/>
          <a:lstStyle/>
          <a:p>
            <a:r>
              <a:rPr lang="en-US" dirty="0"/>
              <a:t>Astrophysical neutrino flavor ratio</a:t>
            </a:r>
          </a:p>
        </p:txBody>
      </p:sp>
      <p:sp>
        <p:nvSpPr>
          <p:cNvPr id="3" name="Content Placeholder 2"/>
          <p:cNvSpPr>
            <a:spLocks noGrp="1"/>
          </p:cNvSpPr>
          <p:nvPr>
            <p:ph idx="1"/>
          </p:nvPr>
        </p:nvSpPr>
        <p:spPr>
          <a:xfrm>
            <a:off x="0" y="4876800"/>
            <a:ext cx="9144000" cy="1676400"/>
          </a:xfrm>
        </p:spPr>
        <p:txBody>
          <a:bodyPr/>
          <a:lstStyle/>
          <a:p>
            <a:r>
              <a:rPr lang="en-US" sz="2000" dirty="0"/>
              <a:t>Production of purely electron neutrinos at the source (from neutron decay) rejected at 3.6 </a:t>
            </a:r>
            <a:r>
              <a:rPr lang="en-US" sz="2000" dirty="0" err="1"/>
              <a:t>σ</a:t>
            </a:r>
            <a:r>
              <a:rPr lang="en-US" sz="2000" dirty="0"/>
              <a:t> significance</a:t>
            </a:r>
          </a:p>
          <a:p>
            <a:r>
              <a:rPr lang="en-US" sz="2000" dirty="0"/>
              <a:t>“Muon damped”: muons lose energy to synchrotron radiation within/near source</a:t>
            </a:r>
          </a:p>
          <a:p>
            <a:r>
              <a:rPr lang="en-US" sz="2000" dirty="0"/>
              <a:t>With future data, the </a:t>
            </a:r>
            <a:r>
              <a:rPr lang="en-US" sz="2000" i="1" dirty="0"/>
              <a:t>neutrino</a:t>
            </a:r>
            <a:r>
              <a:rPr lang="en-US" sz="2000" dirty="0"/>
              <a:t> flavor ratio can constrain </a:t>
            </a:r>
            <a:r>
              <a:rPr lang="en-US" sz="2000" i="1" dirty="0"/>
              <a:t>magnetic</a:t>
            </a:r>
            <a:r>
              <a:rPr lang="en-US" sz="2000" dirty="0"/>
              <a:t> field amplitude at source of astrophysical neutrinos / cosmic rays</a:t>
            </a:r>
          </a:p>
        </p:txBody>
      </p:sp>
      <p:sp>
        <p:nvSpPr>
          <p:cNvPr id="8" name="TextBox 7"/>
          <p:cNvSpPr txBox="1"/>
          <p:nvPr/>
        </p:nvSpPr>
        <p:spPr>
          <a:xfrm>
            <a:off x="102572" y="2384391"/>
            <a:ext cx="3655809" cy="646331"/>
          </a:xfrm>
          <a:prstGeom prst="rect">
            <a:avLst/>
          </a:prstGeom>
          <a:noFill/>
        </p:spPr>
        <p:txBody>
          <a:bodyPr wrap="none" rtlCol="0">
            <a:spAutoFit/>
          </a:bodyPr>
          <a:lstStyle/>
          <a:p>
            <a:pPr algn="ctr"/>
            <a:r>
              <a:rPr lang="en-US" sz="1800" dirty="0" err="1"/>
              <a:t>IceCube</a:t>
            </a:r>
            <a:r>
              <a:rPr lang="en-US" sz="1800" dirty="0"/>
              <a:t>, </a:t>
            </a:r>
            <a:r>
              <a:rPr lang="en-US" sz="1800" dirty="0" err="1"/>
              <a:t>ApJ</a:t>
            </a:r>
            <a:r>
              <a:rPr lang="en-US" sz="1800" dirty="0"/>
              <a:t> 809:98 (2015)</a:t>
            </a:r>
          </a:p>
          <a:p>
            <a:pPr algn="ctr"/>
            <a:r>
              <a:rPr lang="en-US" sz="1800" dirty="0" err="1"/>
              <a:t>IceCube</a:t>
            </a:r>
            <a:r>
              <a:rPr lang="en-US" sz="1800" dirty="0"/>
              <a:t>, PRL 114, 171102 (2015)</a:t>
            </a:r>
          </a:p>
        </p:txBody>
      </p:sp>
      <p:sp>
        <p:nvSpPr>
          <p:cNvPr id="9" name="TextBox 8"/>
          <p:cNvSpPr txBox="1"/>
          <p:nvPr/>
        </p:nvSpPr>
        <p:spPr>
          <a:xfrm>
            <a:off x="1271267" y="990600"/>
            <a:ext cx="2462533" cy="923330"/>
          </a:xfrm>
          <a:prstGeom prst="rect">
            <a:avLst/>
          </a:prstGeom>
          <a:noFill/>
        </p:spPr>
        <p:txBody>
          <a:bodyPr wrap="none" rtlCol="0">
            <a:spAutoFit/>
          </a:bodyPr>
          <a:lstStyle/>
          <a:p>
            <a:pPr algn="r"/>
            <a:r>
              <a:rPr lang="en-US" sz="1800" dirty="0">
                <a:solidFill>
                  <a:schemeClr val="accent6">
                    <a:lumMod val="75000"/>
                  </a:schemeClr>
                </a:solidFill>
              </a:rPr>
              <a:t>Muon damped</a:t>
            </a:r>
          </a:p>
          <a:p>
            <a:pPr algn="r"/>
            <a:r>
              <a:rPr lang="en-US" sz="1800" dirty="0">
                <a:solidFill>
                  <a:srgbClr val="FF0000"/>
                </a:solidFill>
              </a:rPr>
              <a:t>Standard 𝜋 production</a:t>
            </a:r>
          </a:p>
          <a:p>
            <a:pPr algn="r"/>
            <a:r>
              <a:rPr lang="en-US" sz="1800" dirty="0">
                <a:solidFill>
                  <a:srgbClr val="00B050"/>
                </a:solidFill>
              </a:rPr>
              <a:t>Neutron decay</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70</a:t>
            </a:fld>
            <a:endParaRPr lang="en-US" dirty="0"/>
          </a:p>
        </p:txBody>
      </p:sp>
      <p:sp>
        <p:nvSpPr>
          <p:cNvPr id="6" name="TextBox 5"/>
          <p:cNvSpPr txBox="1"/>
          <p:nvPr/>
        </p:nvSpPr>
        <p:spPr>
          <a:xfrm>
            <a:off x="4451260" y="3888303"/>
            <a:ext cx="697627" cy="369332"/>
          </a:xfrm>
          <a:prstGeom prst="rect">
            <a:avLst/>
          </a:prstGeom>
          <a:noFill/>
        </p:spPr>
        <p:txBody>
          <a:bodyPr wrap="none" rtlCol="0">
            <a:spAutoFit/>
          </a:bodyPr>
          <a:lstStyle/>
          <a:p>
            <a:r>
              <a:rPr lang="en-US" sz="1800" dirty="0"/>
              <a:t>0:0:1</a:t>
            </a:r>
          </a:p>
        </p:txBody>
      </p:sp>
      <p:sp>
        <p:nvSpPr>
          <p:cNvPr id="10" name="TextBox 9"/>
          <p:cNvSpPr txBox="1"/>
          <p:nvPr/>
        </p:nvSpPr>
        <p:spPr>
          <a:xfrm>
            <a:off x="6578510" y="3871138"/>
            <a:ext cx="697627" cy="369332"/>
          </a:xfrm>
          <a:prstGeom prst="rect">
            <a:avLst/>
          </a:prstGeom>
          <a:noFill/>
        </p:spPr>
        <p:txBody>
          <a:bodyPr wrap="none" rtlCol="0">
            <a:spAutoFit/>
          </a:bodyPr>
          <a:lstStyle/>
          <a:p>
            <a:r>
              <a:rPr lang="en-US" sz="1800" dirty="0"/>
              <a:t>1:0:0</a:t>
            </a:r>
          </a:p>
        </p:txBody>
      </p:sp>
      <p:sp>
        <p:nvSpPr>
          <p:cNvPr id="11" name="TextBox 10"/>
          <p:cNvSpPr txBox="1"/>
          <p:nvPr/>
        </p:nvSpPr>
        <p:spPr>
          <a:xfrm>
            <a:off x="6640094" y="1375092"/>
            <a:ext cx="992579" cy="369332"/>
          </a:xfrm>
          <a:prstGeom prst="rect">
            <a:avLst/>
          </a:prstGeom>
          <a:noFill/>
        </p:spPr>
        <p:txBody>
          <a:bodyPr wrap="none" rtlCol="0">
            <a:spAutoFit/>
          </a:bodyPr>
          <a:lstStyle/>
          <a:p>
            <a:r>
              <a:rPr lang="en-US" sz="1800" dirty="0"/>
              <a:t>at Earth</a:t>
            </a:r>
          </a:p>
        </p:txBody>
      </p:sp>
      <p:sp>
        <p:nvSpPr>
          <p:cNvPr id="12" name="TextBox 11"/>
          <p:cNvSpPr txBox="1"/>
          <p:nvPr/>
        </p:nvSpPr>
        <p:spPr>
          <a:xfrm>
            <a:off x="5560850" y="1828800"/>
            <a:ext cx="697627" cy="369332"/>
          </a:xfrm>
          <a:prstGeom prst="rect">
            <a:avLst/>
          </a:prstGeom>
          <a:noFill/>
        </p:spPr>
        <p:txBody>
          <a:bodyPr wrap="none" rtlCol="0">
            <a:spAutoFit/>
          </a:bodyPr>
          <a:lstStyle/>
          <a:p>
            <a:r>
              <a:rPr lang="en-US" sz="1800"/>
              <a:t>0:1:0</a:t>
            </a:r>
            <a:endParaRPr lang="en-US" sz="1800" dirty="0"/>
          </a:p>
        </p:txBody>
      </p:sp>
    </p:spTree>
    <p:extLst>
      <p:ext uri="{BB962C8B-B14F-4D97-AF65-F5344CB8AC3E}">
        <p14:creationId xmlns:p14="http://schemas.microsoft.com/office/powerpoint/2010/main" val="192455401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13332" b="3809"/>
          <a:stretch/>
        </p:blipFill>
        <p:spPr>
          <a:xfrm>
            <a:off x="609600" y="762000"/>
            <a:ext cx="7543800" cy="4688006"/>
          </a:xfrm>
          <a:prstGeom prst="rect">
            <a:avLst/>
          </a:prstGeom>
        </p:spPr>
      </p:pic>
      <p:sp>
        <p:nvSpPr>
          <p:cNvPr id="2" name="Title 1"/>
          <p:cNvSpPr>
            <a:spLocks noGrp="1"/>
          </p:cNvSpPr>
          <p:nvPr>
            <p:ph type="title"/>
          </p:nvPr>
        </p:nvSpPr>
        <p:spPr>
          <a:xfrm>
            <a:off x="0" y="0"/>
            <a:ext cx="9144000" cy="914400"/>
          </a:xfrm>
        </p:spPr>
        <p:txBody>
          <a:bodyPr/>
          <a:lstStyle/>
          <a:p>
            <a:r>
              <a:rPr lang="en-US" sz="2800" dirty="0"/>
              <a:t>Search for Galactic neutrino sources with HAWC + </a:t>
            </a:r>
            <a:r>
              <a:rPr lang="en-US" sz="2800" dirty="0" err="1"/>
              <a:t>IceCube</a:t>
            </a:r>
            <a:endParaRPr lang="en-US" sz="2800"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71</a:t>
            </a:fld>
            <a:endParaRPr lang="en-US" dirty="0"/>
          </a:p>
        </p:txBody>
      </p:sp>
      <p:sp>
        <p:nvSpPr>
          <p:cNvPr id="7" name="TextBox 6"/>
          <p:cNvSpPr txBox="1"/>
          <p:nvPr/>
        </p:nvSpPr>
        <p:spPr>
          <a:xfrm>
            <a:off x="2209800" y="1000572"/>
            <a:ext cx="2668359" cy="646331"/>
          </a:xfrm>
          <a:prstGeom prst="rect">
            <a:avLst/>
          </a:prstGeom>
          <a:noFill/>
        </p:spPr>
        <p:txBody>
          <a:bodyPr wrap="none" rtlCol="0">
            <a:spAutoFit/>
          </a:bodyPr>
          <a:lstStyle/>
          <a:p>
            <a:pPr algn="r"/>
            <a:r>
              <a:rPr lang="en-US" sz="1800" dirty="0"/>
              <a:t>Joshua Wood (</a:t>
            </a:r>
            <a:r>
              <a:rPr lang="en-US" sz="1800" dirty="0" err="1"/>
              <a:t>IceCube</a:t>
            </a:r>
            <a:r>
              <a:rPr lang="en-US" sz="1800" dirty="0"/>
              <a:t>)</a:t>
            </a:r>
          </a:p>
          <a:p>
            <a:pPr algn="r"/>
            <a:r>
              <a:rPr lang="en-US" sz="1800" dirty="0" err="1"/>
              <a:t>TeVPA</a:t>
            </a:r>
            <a:r>
              <a:rPr lang="en-US" sz="1800" dirty="0"/>
              <a:t> 2017</a:t>
            </a:r>
          </a:p>
        </p:txBody>
      </p:sp>
      <p:sp>
        <p:nvSpPr>
          <p:cNvPr id="3" name="Content Placeholder 2"/>
          <p:cNvSpPr>
            <a:spLocks noGrp="1"/>
          </p:cNvSpPr>
          <p:nvPr>
            <p:ph idx="1"/>
          </p:nvPr>
        </p:nvSpPr>
        <p:spPr>
          <a:xfrm>
            <a:off x="171450" y="5450006"/>
            <a:ext cx="8801100" cy="1016000"/>
          </a:xfrm>
        </p:spPr>
        <p:txBody>
          <a:bodyPr/>
          <a:lstStyle/>
          <a:p>
            <a:r>
              <a:rPr lang="en-US" sz="2000" dirty="0"/>
              <a:t>Search for cumulative neutrino emission from 20 Galactic HAWC sources</a:t>
            </a:r>
          </a:p>
          <a:p>
            <a:r>
              <a:rPr lang="en-US" sz="2000" dirty="0"/>
              <a:t>If 100% hadronic, expected total emission is greater than stacked IC sensitivity</a:t>
            </a:r>
          </a:p>
          <a:p>
            <a:r>
              <a:rPr lang="en-US" sz="2000" dirty="0"/>
              <a:t>If no detection, will constrain hadronic fraction of HAWC emission to be &lt;100%</a:t>
            </a:r>
          </a:p>
        </p:txBody>
      </p:sp>
      <p:sp>
        <p:nvSpPr>
          <p:cNvPr id="8" name="TextBox 7"/>
          <p:cNvSpPr txBox="1"/>
          <p:nvPr/>
        </p:nvSpPr>
        <p:spPr>
          <a:xfrm>
            <a:off x="2057400" y="3364468"/>
            <a:ext cx="2223686" cy="369332"/>
          </a:xfrm>
          <a:prstGeom prst="rect">
            <a:avLst/>
          </a:prstGeom>
          <a:noFill/>
        </p:spPr>
        <p:txBody>
          <a:bodyPr wrap="none" rtlCol="0">
            <a:spAutoFit/>
          </a:bodyPr>
          <a:lstStyle/>
          <a:p>
            <a:r>
              <a:rPr lang="en-US" sz="1800" dirty="0"/>
              <a:t>analysis </a:t>
            </a:r>
            <a:r>
              <a:rPr lang="en-US" sz="1800"/>
              <a:t>in progress</a:t>
            </a:r>
            <a:endParaRPr lang="en-US" sz="1800" dirty="0"/>
          </a:p>
        </p:txBody>
      </p:sp>
      <p:sp>
        <p:nvSpPr>
          <p:cNvPr id="9" name="Footer Placeholder 8"/>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4455717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72</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608" y="538956"/>
            <a:ext cx="9337322" cy="5252244"/>
          </a:xfrm>
          <a:prstGeom prst="rect">
            <a:avLst/>
          </a:prstGeom>
        </p:spPr>
      </p:pic>
    </p:spTree>
    <p:extLst>
      <p:ext uri="{BB962C8B-B14F-4D97-AF65-F5344CB8AC3E}">
        <p14:creationId xmlns:p14="http://schemas.microsoft.com/office/powerpoint/2010/main" val="29308025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sz="2800" dirty="0"/>
              <a:t>MAGIC: first detection of very-high-energy gamma rays</a:t>
            </a:r>
            <a:br>
              <a:rPr lang="en-US" sz="2800" dirty="0"/>
            </a:br>
            <a:r>
              <a:rPr lang="en-US" sz="2800" dirty="0"/>
              <a:t>from the direction of a high-energy neutrino</a:t>
            </a:r>
          </a:p>
        </p:txBody>
      </p:sp>
      <p:sp>
        <p:nvSpPr>
          <p:cNvPr id="3" name="Content Placeholder 2"/>
          <p:cNvSpPr>
            <a:spLocks noGrp="1"/>
          </p:cNvSpPr>
          <p:nvPr>
            <p:ph idx="1"/>
          </p:nvPr>
        </p:nvSpPr>
        <p:spPr>
          <a:xfrm>
            <a:off x="457200" y="2590800"/>
            <a:ext cx="8229600" cy="3535363"/>
          </a:xfrm>
        </p:spPr>
        <p:txBody>
          <a:bodyPr/>
          <a:lstStyle/>
          <a:p>
            <a:r>
              <a:rPr lang="en-US" dirty="0"/>
              <a:t>Observed the blazar with 12 hours of observations over ~10 days after 170922A</a:t>
            </a:r>
          </a:p>
          <a:p>
            <a:r>
              <a:rPr lang="en-US" dirty="0"/>
              <a:t>Detected up to 400 GeV</a:t>
            </a:r>
          </a:p>
          <a:p>
            <a:endParaRPr lang="en-US" dirty="0"/>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73</a:t>
            </a:fld>
            <a:endParaRPr lang="en-US" dirty="0"/>
          </a:p>
        </p:txBody>
      </p:sp>
    </p:spTree>
    <p:extLst>
      <p:ext uri="{BB962C8B-B14F-4D97-AF65-F5344CB8AC3E}">
        <p14:creationId xmlns:p14="http://schemas.microsoft.com/office/powerpoint/2010/main" val="354100766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4271" y="16957"/>
            <a:ext cx="9144000" cy="958672"/>
          </a:xfrm>
          <a:prstGeom prst="rect">
            <a:avLst/>
          </a:prstGeom>
        </p:spPr>
        <p:txBody>
          <a:bodyPr>
            <a:noAutofit/>
          </a:bodyPr>
          <a:lstStyle>
            <a:lvl1pPr algn="ctr" defTabSz="457200" rtl="0" eaLnBrk="1" latinLnBrk="0" hangingPunct="1">
              <a:spcBef>
                <a:spcPct val="0"/>
              </a:spcBef>
              <a:buNone/>
              <a:defRPr sz="3600" kern="1200">
                <a:solidFill>
                  <a:srgbClr val="000090"/>
                </a:solidFill>
                <a:latin typeface="Helvetica Neue"/>
                <a:ea typeface="+mj-ea"/>
                <a:cs typeface="+mj-cs"/>
              </a:defRPr>
            </a:lvl1pPr>
          </a:lstStyle>
          <a:p>
            <a:r>
              <a:rPr lang="en-US" sz="2800" dirty="0">
                <a:solidFill>
                  <a:schemeClr val="tx1"/>
                </a:solidFill>
                <a:latin typeface="+mj-lt"/>
              </a:rPr>
              <a:t>Characterizing the diffuse astrophysical neutrino spectrum</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74</a:t>
            </a:fld>
            <a:endParaRPr lang="en-US" dirty="0"/>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pic>
        <p:nvPicPr>
          <p:cNvPr id="10" name="Picture 9"/>
          <p:cNvPicPr>
            <a:picLocks noChangeAspect="1"/>
          </p:cNvPicPr>
          <p:nvPr/>
        </p:nvPicPr>
        <p:blipFill>
          <a:blip r:embed="rId3"/>
          <a:stretch>
            <a:fillRect/>
          </a:stretch>
        </p:blipFill>
        <p:spPr>
          <a:xfrm>
            <a:off x="267572" y="975629"/>
            <a:ext cx="8608855" cy="5045711"/>
          </a:xfrm>
          <a:prstGeom prst="rect">
            <a:avLst/>
          </a:prstGeom>
        </p:spPr>
      </p:pic>
    </p:spTree>
    <p:extLst>
      <p:ext uri="{BB962C8B-B14F-4D97-AF65-F5344CB8AC3E}">
        <p14:creationId xmlns:p14="http://schemas.microsoft.com/office/powerpoint/2010/main" val="38359393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5400" y="661954"/>
            <a:ext cx="4996399" cy="4149950"/>
          </a:xfrm>
          <a:prstGeom prst="rect">
            <a:avLst/>
          </a:prstGeom>
        </p:spPr>
      </p:pic>
      <p:sp>
        <p:nvSpPr>
          <p:cNvPr id="2" name="Title 1"/>
          <p:cNvSpPr>
            <a:spLocks noGrp="1"/>
          </p:cNvSpPr>
          <p:nvPr>
            <p:ph type="title"/>
          </p:nvPr>
        </p:nvSpPr>
        <p:spPr>
          <a:xfrm>
            <a:off x="0" y="1"/>
            <a:ext cx="9144000" cy="661953"/>
          </a:xfrm>
        </p:spPr>
        <p:txBody>
          <a:bodyPr/>
          <a:lstStyle/>
          <a:p>
            <a:r>
              <a:rPr lang="en-US" sz="2800" dirty="0"/>
              <a:t>Characterizing the diffuse astrophysical neutrino spectrum</a:t>
            </a:r>
          </a:p>
        </p:txBody>
      </p:sp>
      <p:graphicFrame>
        <p:nvGraphicFramePr>
          <p:cNvPr id="4" name="Content Placeholder 3"/>
          <p:cNvGraphicFramePr>
            <a:graphicFrameLocks noGrp="1"/>
          </p:cNvGraphicFramePr>
          <p:nvPr>
            <p:ph idx="1"/>
          </p:nvPr>
        </p:nvGraphicFramePr>
        <p:xfrm>
          <a:off x="322325" y="4867275"/>
          <a:ext cx="8669275" cy="1676400"/>
        </p:xfrm>
        <a:graphic>
          <a:graphicData uri="http://schemas.openxmlformats.org/drawingml/2006/table">
            <a:tbl>
              <a:tblPr firstRow="1" bandRow="1">
                <a:tableStyleId>{5C22544A-7EE6-4342-B048-85BDC9FD1C3A}</a:tableStyleId>
              </a:tblPr>
              <a:tblGrid>
                <a:gridCol w="1886712">
                  <a:extLst>
                    <a:ext uri="{9D8B030D-6E8A-4147-A177-3AD203B41FA5}">
                      <a16:colId xmlns:a16="http://schemas.microsoft.com/office/drawing/2014/main" val="20000"/>
                    </a:ext>
                  </a:extLst>
                </a:gridCol>
                <a:gridCol w="1143318">
                  <a:extLst>
                    <a:ext uri="{9D8B030D-6E8A-4147-A177-3AD203B41FA5}">
                      <a16:colId xmlns:a16="http://schemas.microsoft.com/office/drawing/2014/main" val="20001"/>
                    </a:ext>
                  </a:extLst>
                </a:gridCol>
                <a:gridCol w="2358263">
                  <a:extLst>
                    <a:ext uri="{9D8B030D-6E8A-4147-A177-3AD203B41FA5}">
                      <a16:colId xmlns:a16="http://schemas.microsoft.com/office/drawing/2014/main" val="20002"/>
                    </a:ext>
                  </a:extLst>
                </a:gridCol>
                <a:gridCol w="1510602">
                  <a:extLst>
                    <a:ext uri="{9D8B030D-6E8A-4147-A177-3AD203B41FA5}">
                      <a16:colId xmlns:a16="http://schemas.microsoft.com/office/drawing/2014/main" val="20003"/>
                    </a:ext>
                  </a:extLst>
                </a:gridCol>
                <a:gridCol w="1770380">
                  <a:extLst>
                    <a:ext uri="{9D8B030D-6E8A-4147-A177-3AD203B41FA5}">
                      <a16:colId xmlns:a16="http://schemas.microsoft.com/office/drawing/2014/main" val="20004"/>
                    </a:ext>
                  </a:extLst>
                </a:gridCol>
              </a:tblGrid>
              <a:tr h="279999">
                <a:tc>
                  <a:txBody>
                    <a:bodyPr/>
                    <a:lstStyle/>
                    <a:p>
                      <a:r>
                        <a:rPr lang="en-US" sz="1600" dirty="0"/>
                        <a:t>Analysis</a:t>
                      </a:r>
                    </a:p>
                  </a:txBody>
                  <a:tcPr/>
                </a:tc>
                <a:tc>
                  <a:txBody>
                    <a:bodyPr/>
                    <a:lstStyle/>
                    <a:p>
                      <a:r>
                        <a:rPr lang="en-US" sz="1600" dirty="0"/>
                        <a:t>Index</a:t>
                      </a:r>
                    </a:p>
                  </a:txBody>
                  <a:tcPr/>
                </a:tc>
                <a:tc>
                  <a:txBody>
                    <a:bodyPr/>
                    <a:lstStyle/>
                    <a:p>
                      <a:r>
                        <a:rPr lang="en-US" sz="1600" dirty="0"/>
                        <a:t>Normalization @ 100 </a:t>
                      </a:r>
                      <a:r>
                        <a:rPr lang="en-US" sz="1600" dirty="0" err="1"/>
                        <a:t>TeV</a:t>
                      </a:r>
                      <a:endParaRPr lang="en-US" sz="1600" dirty="0"/>
                    </a:p>
                  </a:txBody>
                  <a:tcPr/>
                </a:tc>
                <a:tc>
                  <a:txBody>
                    <a:bodyPr/>
                    <a:lstStyle/>
                    <a:p>
                      <a:r>
                        <a:rPr lang="en-US" sz="1600" dirty="0"/>
                        <a:t>Significance</a:t>
                      </a:r>
                      <a:r>
                        <a:rPr lang="en-US" sz="1600" baseline="0" dirty="0"/>
                        <a:t> (</a:t>
                      </a:r>
                      <a:r>
                        <a:rPr lang="en-US" sz="1600" baseline="0" dirty="0" err="1"/>
                        <a:t>σ</a:t>
                      </a:r>
                      <a:r>
                        <a:rPr lang="en-US" sz="1600" baseline="0" dirty="0"/>
                        <a:t>)</a:t>
                      </a:r>
                      <a:endParaRPr lang="en-US" sz="1600" dirty="0"/>
                    </a:p>
                  </a:txBody>
                  <a:tcPr/>
                </a:tc>
                <a:tc>
                  <a:txBody>
                    <a:bodyPr/>
                    <a:lstStyle/>
                    <a:p>
                      <a:r>
                        <a:rPr lang="en-US" sz="1600" dirty="0"/>
                        <a:t>Energy range</a:t>
                      </a:r>
                    </a:p>
                  </a:txBody>
                  <a:tcPr/>
                </a:tc>
                <a:extLst>
                  <a:ext uri="{0D108BD9-81ED-4DB2-BD59-A6C34878D82A}">
                    <a16:rowId xmlns:a16="http://schemas.microsoft.com/office/drawing/2014/main" val="10000"/>
                  </a:ext>
                </a:extLst>
              </a:tr>
              <a:tr h="214144">
                <a:tc>
                  <a:txBody>
                    <a:bodyPr/>
                    <a:lstStyle/>
                    <a:p>
                      <a:r>
                        <a:rPr lang="en-US" sz="1600" dirty="0"/>
                        <a:t>HESE 6 </a:t>
                      </a:r>
                      <a:r>
                        <a:rPr lang="en-US" sz="1600" dirty="0" err="1"/>
                        <a:t>yr</a:t>
                      </a:r>
                      <a:endParaRPr lang="en-US" sz="1600" dirty="0"/>
                    </a:p>
                  </a:txBody>
                  <a:tcPr/>
                </a:tc>
                <a:tc>
                  <a:txBody>
                    <a:bodyPr/>
                    <a:lstStyle/>
                    <a:p>
                      <a:r>
                        <a:rPr lang="en-US" sz="1600" dirty="0"/>
                        <a:t>2.92 ±</a:t>
                      </a:r>
                      <a:r>
                        <a:rPr lang="en-US" sz="1600" baseline="0" dirty="0"/>
                        <a:t> 0.3</a:t>
                      </a:r>
                      <a:endParaRPr lang="en-US" sz="1600" dirty="0"/>
                    </a:p>
                  </a:txBody>
                  <a:tcPr/>
                </a:tc>
                <a:tc>
                  <a:txBody>
                    <a:bodyPr/>
                    <a:lstStyle/>
                    <a:p>
                      <a:r>
                        <a:rPr lang="en-US" sz="1600" dirty="0"/>
                        <a:t>2.46 ± 0.8</a:t>
                      </a:r>
                    </a:p>
                  </a:txBody>
                  <a:tcPr/>
                </a:tc>
                <a:tc>
                  <a:txBody>
                    <a:bodyPr/>
                    <a:lstStyle/>
                    <a:p>
                      <a:r>
                        <a:rPr lang="en-US" sz="1600" dirty="0"/>
                        <a:t>8</a:t>
                      </a:r>
                    </a:p>
                  </a:txBody>
                  <a:tcPr/>
                </a:tc>
                <a:tc>
                  <a:txBody>
                    <a:bodyPr/>
                    <a:lstStyle/>
                    <a:p>
                      <a:r>
                        <a:rPr lang="en-US" sz="1600" dirty="0"/>
                        <a:t>60 </a:t>
                      </a:r>
                      <a:r>
                        <a:rPr lang="en-US" sz="1600" dirty="0" err="1"/>
                        <a:t>TeV</a:t>
                      </a:r>
                      <a:r>
                        <a:rPr lang="en-US" sz="1600" dirty="0"/>
                        <a:t> to 3 </a:t>
                      </a:r>
                      <a:r>
                        <a:rPr lang="en-US" sz="1600" dirty="0" err="1"/>
                        <a:t>PeV</a:t>
                      </a:r>
                      <a:endParaRPr lang="en-US" sz="1600" dirty="0"/>
                    </a:p>
                  </a:txBody>
                  <a:tcPr/>
                </a:tc>
                <a:extLst>
                  <a:ext uri="{0D108BD9-81ED-4DB2-BD59-A6C34878D82A}">
                    <a16:rowId xmlns:a16="http://schemas.microsoft.com/office/drawing/2014/main" val="10001"/>
                  </a:ext>
                </a:extLst>
              </a:tr>
              <a:tr h="259864">
                <a:tc>
                  <a:txBody>
                    <a:bodyPr/>
                    <a:lstStyle/>
                    <a:p>
                      <a:r>
                        <a:rPr lang="en-US" sz="1600" dirty="0"/>
                        <a:t>Northern tracks 6 </a:t>
                      </a:r>
                      <a:r>
                        <a:rPr lang="en-US" sz="1600" dirty="0" err="1"/>
                        <a:t>yr</a:t>
                      </a:r>
                      <a:endParaRPr lang="en-US" sz="1600" dirty="0"/>
                    </a:p>
                  </a:txBody>
                  <a:tcPr/>
                </a:tc>
                <a:tc>
                  <a:txBody>
                    <a:bodyPr/>
                    <a:lstStyle/>
                    <a:p>
                      <a:r>
                        <a:rPr lang="en-US" sz="1600" dirty="0"/>
                        <a:t>2.19 ± 0.10</a:t>
                      </a:r>
                    </a:p>
                  </a:txBody>
                  <a:tcPr/>
                </a:tc>
                <a:tc>
                  <a:txBody>
                    <a:bodyPr/>
                    <a:lstStyle/>
                    <a:p>
                      <a:r>
                        <a:rPr lang="en-US" sz="1600" dirty="0"/>
                        <a:t>1.01 +0.26 -0.23</a:t>
                      </a:r>
                    </a:p>
                  </a:txBody>
                  <a:tcPr/>
                </a:tc>
                <a:tc>
                  <a:txBody>
                    <a:bodyPr/>
                    <a:lstStyle/>
                    <a:p>
                      <a:r>
                        <a:rPr lang="en-US" sz="1600" dirty="0"/>
                        <a:t>6.7</a:t>
                      </a:r>
                    </a:p>
                  </a:txBody>
                  <a:tcPr/>
                </a:tc>
                <a:tc>
                  <a:txBody>
                    <a:bodyPr/>
                    <a:lstStyle/>
                    <a:p>
                      <a:r>
                        <a:rPr lang="en-US" sz="1600" dirty="0"/>
                        <a:t>119 </a:t>
                      </a:r>
                      <a:r>
                        <a:rPr lang="en-US" sz="1600" dirty="0" err="1"/>
                        <a:t>TeV</a:t>
                      </a:r>
                      <a:r>
                        <a:rPr lang="en-US" sz="1600" dirty="0"/>
                        <a:t> to 4.8 </a:t>
                      </a:r>
                      <a:r>
                        <a:rPr lang="en-US" sz="1600" dirty="0" err="1"/>
                        <a:t>PeV</a:t>
                      </a:r>
                      <a:endParaRPr lang="en-US" sz="1600" dirty="0"/>
                    </a:p>
                  </a:txBody>
                  <a:tcPr/>
                </a:tc>
                <a:extLst>
                  <a:ext uri="{0D108BD9-81ED-4DB2-BD59-A6C34878D82A}">
                    <a16:rowId xmlns:a16="http://schemas.microsoft.com/office/drawing/2014/main" val="10002"/>
                  </a:ext>
                </a:extLst>
              </a:tr>
              <a:tr h="221930">
                <a:tc>
                  <a:txBody>
                    <a:bodyPr/>
                    <a:lstStyle/>
                    <a:p>
                      <a:r>
                        <a:rPr lang="en-US" sz="1600" dirty="0"/>
                        <a:t>Cascades 4</a:t>
                      </a:r>
                      <a:r>
                        <a:rPr lang="en-US" sz="1600" baseline="0" dirty="0"/>
                        <a:t> </a:t>
                      </a:r>
                      <a:r>
                        <a:rPr lang="en-US" sz="1600" baseline="0" dirty="0" err="1"/>
                        <a:t>yr</a:t>
                      </a:r>
                      <a:endParaRPr lang="en-US" sz="1600" dirty="0"/>
                    </a:p>
                  </a:txBody>
                  <a:tcPr/>
                </a:tc>
                <a:tc>
                  <a:txBody>
                    <a:bodyPr/>
                    <a:lstStyle/>
                    <a:p>
                      <a:r>
                        <a:rPr lang="en-US" sz="1600" dirty="0"/>
                        <a:t>2.48 ± 0.08</a:t>
                      </a:r>
                    </a:p>
                  </a:txBody>
                  <a:tcPr/>
                </a:tc>
                <a:tc>
                  <a:txBody>
                    <a:bodyPr/>
                    <a:lstStyle/>
                    <a:p>
                      <a:r>
                        <a:rPr lang="en-US" sz="1600" dirty="0"/>
                        <a:t>1.57 +0.23</a:t>
                      </a:r>
                      <a:r>
                        <a:rPr lang="en-US" sz="1600" baseline="0" dirty="0"/>
                        <a:t> -0.22</a:t>
                      </a:r>
                      <a:endParaRPr lang="en-US" sz="1600" dirty="0"/>
                    </a:p>
                  </a:txBody>
                  <a:tcPr/>
                </a:tc>
                <a:tc>
                  <a:txBody>
                    <a:bodyPr/>
                    <a:lstStyle/>
                    <a:p>
                      <a:r>
                        <a:rPr lang="en-US" sz="1600" dirty="0"/>
                        <a:t>4.7 (2 year)</a:t>
                      </a:r>
                    </a:p>
                  </a:txBody>
                  <a:tcPr/>
                </a:tc>
                <a:tc>
                  <a:txBody>
                    <a:bodyPr/>
                    <a:lstStyle/>
                    <a:p>
                      <a:r>
                        <a:rPr lang="en-US" sz="1600" dirty="0"/>
                        <a:t>10 </a:t>
                      </a:r>
                      <a:r>
                        <a:rPr lang="en-US" sz="1600" dirty="0" err="1"/>
                        <a:t>TeV</a:t>
                      </a:r>
                      <a:r>
                        <a:rPr lang="en-US" sz="1600" baseline="0" dirty="0"/>
                        <a:t> to 1 </a:t>
                      </a:r>
                      <a:r>
                        <a:rPr lang="en-US" sz="1600" baseline="0" dirty="0" err="1"/>
                        <a:t>PeV</a:t>
                      </a:r>
                      <a:endParaRPr lang="en-US" sz="1600" dirty="0"/>
                    </a:p>
                  </a:txBody>
                  <a:tcPr/>
                </a:tc>
                <a:extLst>
                  <a:ext uri="{0D108BD9-81ED-4DB2-BD59-A6C34878D82A}">
                    <a16:rowId xmlns:a16="http://schemas.microsoft.com/office/drawing/2014/main" val="10003"/>
                  </a:ext>
                </a:extLst>
              </a:tr>
              <a:tr h="182880">
                <a:tc>
                  <a:txBody>
                    <a:bodyPr/>
                    <a:lstStyle/>
                    <a:p>
                      <a:r>
                        <a:rPr lang="en-US" sz="1600" dirty="0"/>
                        <a:t>Global fit</a:t>
                      </a:r>
                    </a:p>
                  </a:txBody>
                  <a:tcPr/>
                </a:tc>
                <a:tc>
                  <a:txBody>
                    <a:bodyPr/>
                    <a:lstStyle/>
                    <a:p>
                      <a:r>
                        <a:rPr lang="en-US" sz="1600" dirty="0"/>
                        <a:t>2.50 ± 0.09</a:t>
                      </a:r>
                    </a:p>
                  </a:txBody>
                  <a:tcPr/>
                </a:tc>
                <a:tc>
                  <a:txBody>
                    <a:bodyPr/>
                    <a:lstStyle/>
                    <a:p>
                      <a:r>
                        <a:rPr lang="en-US" sz="1600" dirty="0"/>
                        <a:t>2.2 ±</a:t>
                      </a:r>
                      <a:r>
                        <a:rPr lang="en-US" sz="1600" baseline="0" dirty="0"/>
                        <a:t> </a:t>
                      </a:r>
                      <a:r>
                        <a:rPr lang="en-US" sz="1600" dirty="0"/>
                        <a:t>0.4</a:t>
                      </a:r>
                    </a:p>
                  </a:txBody>
                  <a:tcPr/>
                </a:tc>
                <a:tc>
                  <a:txBody>
                    <a:bodyPr/>
                    <a:lstStyle/>
                    <a:p>
                      <a:endParaRPr lang="en-US" sz="1600" dirty="0"/>
                    </a:p>
                  </a:txBody>
                  <a:tcPr/>
                </a:tc>
                <a:tc>
                  <a:txBody>
                    <a:bodyPr/>
                    <a:lstStyle/>
                    <a:p>
                      <a:r>
                        <a:rPr lang="en-US" sz="1600" dirty="0"/>
                        <a:t>25 </a:t>
                      </a:r>
                      <a:r>
                        <a:rPr lang="en-US" sz="1600" dirty="0" err="1"/>
                        <a:t>TeV</a:t>
                      </a:r>
                      <a:r>
                        <a:rPr lang="en-US" sz="1600" dirty="0"/>
                        <a:t> to 2.8 </a:t>
                      </a:r>
                      <a:r>
                        <a:rPr lang="en-US" sz="1600" dirty="0" err="1"/>
                        <a:t>PeV</a:t>
                      </a:r>
                      <a:endParaRPr lang="en-US" sz="1600" dirty="0"/>
                    </a:p>
                  </a:txBody>
                  <a:tcPr/>
                </a:tc>
                <a:extLst>
                  <a:ext uri="{0D108BD9-81ED-4DB2-BD59-A6C34878D82A}">
                    <a16:rowId xmlns:a16="http://schemas.microsoft.com/office/drawing/2014/main" val="10004"/>
                  </a:ext>
                </a:extLst>
              </a:tr>
            </a:tbl>
          </a:graphicData>
        </a:graphic>
      </p:graphicFrame>
      <p:sp>
        <p:nvSpPr>
          <p:cNvPr id="6" name="Footer Placeholder 5"/>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7" name="Slide Number Placeholder 6"/>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75</a:t>
            </a:fld>
            <a:endParaRPr lang="en-US" dirty="0"/>
          </a:p>
        </p:txBody>
      </p:sp>
      <p:sp>
        <p:nvSpPr>
          <p:cNvPr id="8" name="TextBox 7"/>
          <p:cNvSpPr txBox="1"/>
          <p:nvPr/>
        </p:nvSpPr>
        <p:spPr>
          <a:xfrm>
            <a:off x="3733800" y="3821668"/>
            <a:ext cx="2929135" cy="369332"/>
          </a:xfrm>
          <a:prstGeom prst="rect">
            <a:avLst/>
          </a:prstGeom>
          <a:noFill/>
        </p:spPr>
        <p:txBody>
          <a:bodyPr wrap="none" rtlCol="0">
            <a:spAutoFit/>
          </a:bodyPr>
          <a:lstStyle/>
          <a:p>
            <a:r>
              <a:rPr lang="en-US" sz="1800" dirty="0" err="1"/>
              <a:t>IceCube</a:t>
            </a:r>
            <a:r>
              <a:rPr lang="en-US" sz="1800" dirty="0"/>
              <a:t>, </a:t>
            </a:r>
            <a:r>
              <a:rPr lang="en-US" sz="1800" dirty="0" err="1"/>
              <a:t>ApJ</a:t>
            </a:r>
            <a:r>
              <a:rPr lang="en-US" sz="1800" dirty="0"/>
              <a:t> 833:3 (2016)</a:t>
            </a:r>
          </a:p>
        </p:txBody>
      </p:sp>
      <p:sp>
        <p:nvSpPr>
          <p:cNvPr id="10" name="TextBox 9"/>
          <p:cNvSpPr txBox="1"/>
          <p:nvPr/>
        </p:nvSpPr>
        <p:spPr>
          <a:xfrm>
            <a:off x="2514600" y="2182931"/>
            <a:ext cx="1005403" cy="369332"/>
          </a:xfrm>
          <a:prstGeom prst="rect">
            <a:avLst/>
          </a:prstGeom>
          <a:noFill/>
        </p:spPr>
        <p:txBody>
          <a:bodyPr wrap="none" rtlCol="0">
            <a:spAutoFit/>
          </a:bodyPr>
          <a:lstStyle/>
          <a:p>
            <a:r>
              <a:rPr lang="en-US" sz="1800" dirty="0"/>
              <a:t>90% CL</a:t>
            </a:r>
          </a:p>
        </p:txBody>
      </p:sp>
    </p:spTree>
    <p:extLst>
      <p:ext uri="{BB962C8B-B14F-4D97-AF65-F5344CB8AC3E}">
        <p14:creationId xmlns:p14="http://schemas.microsoft.com/office/powerpoint/2010/main" val="7960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50056"/>
            <a:ext cx="9144000" cy="6093619"/>
          </a:xfrm>
          <a:prstGeom prst="rect">
            <a:avLst/>
          </a:prstGeom>
        </p:spPr>
      </p:pic>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76</a:t>
            </a:fld>
            <a:endParaRPr lang="en-US" dirty="0"/>
          </a:p>
        </p:txBody>
      </p:sp>
      <p:sp>
        <p:nvSpPr>
          <p:cNvPr id="3" name="TextBox 2"/>
          <p:cNvSpPr txBox="1"/>
          <p:nvPr/>
        </p:nvSpPr>
        <p:spPr>
          <a:xfrm>
            <a:off x="0" y="0"/>
            <a:ext cx="9144000" cy="461665"/>
          </a:xfrm>
          <a:prstGeom prst="rect">
            <a:avLst/>
          </a:prstGeom>
          <a:noFill/>
        </p:spPr>
        <p:txBody>
          <a:bodyPr wrap="square" rtlCol="0">
            <a:spAutoFit/>
          </a:bodyPr>
          <a:lstStyle/>
          <a:p>
            <a:pPr algn="ctr"/>
            <a:r>
              <a:rPr lang="en-US" dirty="0"/>
              <a:t>12 countries</a:t>
            </a:r>
            <a:r>
              <a:rPr lang="en-US"/>
              <a:t>, 4 continents, 49 </a:t>
            </a:r>
            <a:r>
              <a:rPr lang="en-US" dirty="0"/>
              <a:t>institutions, </a:t>
            </a:r>
            <a:r>
              <a:rPr lang="en-US"/>
              <a:t>300 scientists</a:t>
            </a:r>
            <a:endParaRPr lang="en-US" dirty="0"/>
          </a:p>
        </p:txBody>
      </p:sp>
    </p:spTree>
    <p:extLst>
      <p:ext uri="{BB962C8B-B14F-4D97-AF65-F5344CB8AC3E}">
        <p14:creationId xmlns:p14="http://schemas.microsoft.com/office/powerpoint/2010/main" val="37530719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r>
              <a:rPr lang="en-US" dirty="0"/>
              <a:t>Chance coincidence disfavored with 3 𝜎 significance</a:t>
            </a:r>
          </a:p>
        </p:txBody>
      </p:sp>
      <p:sp>
        <p:nvSpPr>
          <p:cNvPr id="3" name="Content Placeholder 2"/>
          <p:cNvSpPr>
            <a:spLocks noGrp="1"/>
          </p:cNvSpPr>
          <p:nvPr>
            <p:ph idx="1"/>
          </p:nvPr>
        </p:nvSpPr>
        <p:spPr>
          <a:xfrm>
            <a:off x="0" y="1600200"/>
            <a:ext cx="9144000" cy="4953000"/>
          </a:xfrm>
        </p:spPr>
        <p:txBody>
          <a:bodyPr/>
          <a:lstStyle/>
          <a:p>
            <a:r>
              <a:rPr lang="en-US" sz="2800" dirty="0"/>
              <a:t>There are many flaring gamma-ray objects on the sky: was the neutrino coincident by chance?</a:t>
            </a:r>
          </a:p>
          <a:p>
            <a:r>
              <a:rPr lang="en-US" sz="2800" dirty="0"/>
              <a:t>Calculate using 2257 extragalactic LAT detected sources above 1 GeV</a:t>
            </a:r>
          </a:p>
          <a:p>
            <a:r>
              <a:rPr lang="en-US" sz="2800" dirty="0"/>
              <a:t>This was the 10</a:t>
            </a:r>
            <a:r>
              <a:rPr lang="en-US" sz="2800" baseline="30000" dirty="0"/>
              <a:t>th</a:t>
            </a:r>
            <a:r>
              <a:rPr lang="en-US" sz="2800" dirty="0"/>
              <a:t> public alert</a:t>
            </a:r>
          </a:p>
          <a:p>
            <a:r>
              <a:rPr lang="en-US" sz="2800" dirty="0"/>
              <a:t>An additional 41 </a:t>
            </a:r>
            <a:r>
              <a:rPr lang="en-US" sz="2800" dirty="0" err="1"/>
              <a:t>IceCube</a:t>
            </a:r>
            <a:r>
              <a:rPr lang="en-US" sz="2800" dirty="0"/>
              <a:t> events from 2010 to 2016 would have generated alerts if the alert program were running</a:t>
            </a:r>
          </a:p>
          <a:p>
            <a:r>
              <a:rPr lang="en-US" sz="2800" dirty="0"/>
              <a:t>Simulate realizations of the alert events and compare to the gamma-ray sky to calculate chance coincidence probability</a:t>
            </a:r>
          </a:p>
          <a:p>
            <a:endParaRPr lang="en-US" sz="2800" dirty="0"/>
          </a:p>
          <a:p>
            <a:endParaRPr lang="en-US" sz="2800" dirty="0"/>
          </a:p>
          <a:p>
            <a:endParaRPr lang="en-US" sz="2800" dirty="0"/>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77</a:t>
            </a:fld>
            <a:endParaRPr lang="en-US" dirty="0"/>
          </a:p>
        </p:txBody>
      </p:sp>
    </p:spTree>
    <p:extLst>
      <p:ext uri="{BB962C8B-B14F-4D97-AF65-F5344CB8AC3E}">
        <p14:creationId xmlns:p14="http://schemas.microsoft.com/office/powerpoint/2010/main" val="231149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869952"/>
            <a:ext cx="4772607" cy="3473448"/>
          </a:xfrm>
          <a:prstGeom prst="rect">
            <a:avLst/>
          </a:prstGeom>
        </p:spPr>
      </p:pic>
      <p:sp>
        <p:nvSpPr>
          <p:cNvPr id="2" name="Title 1"/>
          <p:cNvSpPr>
            <a:spLocks noGrp="1"/>
          </p:cNvSpPr>
          <p:nvPr>
            <p:ph type="title"/>
          </p:nvPr>
        </p:nvSpPr>
        <p:spPr>
          <a:xfrm>
            <a:off x="381000" y="76200"/>
            <a:ext cx="8229600" cy="762000"/>
          </a:xfrm>
        </p:spPr>
        <p:txBody>
          <a:bodyPr/>
          <a:lstStyle/>
          <a:p>
            <a:r>
              <a:rPr lang="en-US" dirty="0"/>
              <a:t>MeV neutrino detection with </a:t>
            </a:r>
            <a:r>
              <a:rPr lang="en-US" dirty="0" err="1"/>
              <a:t>IceCube</a:t>
            </a:r>
            <a:r>
              <a:rPr lang="en-US" dirty="0"/>
              <a:t>,</a:t>
            </a:r>
            <a:br>
              <a:rPr lang="en-US" dirty="0"/>
            </a:br>
            <a:r>
              <a:rPr lang="en-US" dirty="0"/>
              <a:t>for supernovae and other transients</a:t>
            </a:r>
          </a:p>
        </p:txBody>
      </p:sp>
      <p:sp>
        <p:nvSpPr>
          <p:cNvPr id="3" name="Content Placeholder 2"/>
          <p:cNvSpPr>
            <a:spLocks noGrp="1"/>
          </p:cNvSpPr>
          <p:nvPr>
            <p:ph idx="1"/>
          </p:nvPr>
        </p:nvSpPr>
        <p:spPr>
          <a:xfrm>
            <a:off x="3312" y="4267200"/>
            <a:ext cx="8912087" cy="2590800"/>
          </a:xfrm>
        </p:spPr>
        <p:txBody>
          <a:bodyPr/>
          <a:lstStyle/>
          <a:p>
            <a:r>
              <a:rPr lang="en-US" sz="1800" dirty="0"/>
              <a:t>Above 1.8 MeV, electron anti neutrinos induce inverse beta decay, producing a neutron and a positron</a:t>
            </a:r>
          </a:p>
          <a:p>
            <a:r>
              <a:rPr lang="en-US" sz="1800" dirty="0"/>
              <a:t>Positron produces Cherenkov photons before annihilating</a:t>
            </a:r>
          </a:p>
          <a:p>
            <a:r>
              <a:rPr lang="en-US" sz="1800" dirty="0"/>
              <a:t>Each photomultiplier tube can detect a local sphere of neutrino interactions</a:t>
            </a:r>
          </a:p>
          <a:p>
            <a:r>
              <a:rPr lang="en-US" sz="1800" dirty="0"/>
              <a:t>A burst of MeV neutrinos is detectable as a cumulative rise in the photon rates across many photomultiplier tubes</a:t>
            </a:r>
          </a:p>
          <a:p>
            <a:r>
              <a:rPr lang="en-US" sz="1800" dirty="0"/>
              <a:t>Useful for detecting supernova neutrinos and other MeV neutrino bursts</a:t>
            </a:r>
          </a:p>
        </p:txBody>
      </p:sp>
      <p:sp>
        <p:nvSpPr>
          <p:cNvPr id="5" name="TextBox 4"/>
          <p:cNvSpPr txBox="1"/>
          <p:nvPr/>
        </p:nvSpPr>
        <p:spPr>
          <a:xfrm>
            <a:off x="3124200" y="2383910"/>
            <a:ext cx="3425297" cy="369332"/>
          </a:xfrm>
          <a:prstGeom prst="rect">
            <a:avLst/>
          </a:prstGeom>
          <a:noFill/>
        </p:spPr>
        <p:txBody>
          <a:bodyPr wrap="none" rtlCol="0">
            <a:spAutoFit/>
          </a:bodyPr>
          <a:lstStyle/>
          <a:p>
            <a:r>
              <a:rPr lang="en-US" sz="1800" dirty="0" err="1"/>
              <a:t>IceCube</a:t>
            </a:r>
            <a:r>
              <a:rPr lang="en-US" sz="1800" dirty="0"/>
              <a:t>, A&amp;A 535, A109 (2011)</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78</a:t>
            </a:fld>
            <a:endParaRPr lang="en-US" dirty="0"/>
          </a:p>
        </p:txBody>
      </p:sp>
    </p:spTree>
    <p:extLst>
      <p:ext uri="{BB962C8B-B14F-4D97-AF65-F5344CB8AC3E}">
        <p14:creationId xmlns:p14="http://schemas.microsoft.com/office/powerpoint/2010/main" val="9805901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374"/>
            <a:ext cx="8229600" cy="1143000"/>
          </a:xfrm>
        </p:spPr>
        <p:txBody>
          <a:bodyPr/>
          <a:lstStyle/>
          <a:p>
            <a:r>
              <a:rPr lang="en-US" dirty="0"/>
              <a:t>Measurement of neutrino-nucleon cross section using Earth absorption</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79</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470" y="556419"/>
            <a:ext cx="8875059" cy="6858000"/>
          </a:xfrm>
          <a:prstGeom prst="rect">
            <a:avLst/>
          </a:prstGeom>
        </p:spPr>
      </p:pic>
      <p:sp>
        <p:nvSpPr>
          <p:cNvPr id="7" name="TextBox 6"/>
          <p:cNvSpPr txBox="1"/>
          <p:nvPr/>
        </p:nvSpPr>
        <p:spPr>
          <a:xfrm>
            <a:off x="4800600" y="5595494"/>
            <a:ext cx="3493264" cy="369332"/>
          </a:xfrm>
          <a:prstGeom prst="rect">
            <a:avLst/>
          </a:prstGeom>
          <a:noFill/>
        </p:spPr>
        <p:txBody>
          <a:bodyPr wrap="none" rtlCol="0">
            <a:spAutoFit/>
          </a:bodyPr>
          <a:lstStyle/>
          <a:p>
            <a:r>
              <a:rPr lang="en-US" sz="1800" dirty="0" err="1"/>
              <a:t>IceCube</a:t>
            </a:r>
            <a:r>
              <a:rPr lang="en-US" sz="1800" dirty="0"/>
              <a:t>, Nature 551 (2017) 596</a:t>
            </a:r>
          </a:p>
        </p:txBody>
      </p:sp>
    </p:spTree>
    <p:extLst>
      <p:ext uri="{BB962C8B-B14F-4D97-AF65-F5344CB8AC3E}">
        <p14:creationId xmlns:p14="http://schemas.microsoft.com/office/powerpoint/2010/main" val="1038624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re 1"/>
          <p:cNvSpPr txBox="1">
            <a:spLocks/>
          </p:cNvSpPr>
          <p:nvPr/>
        </p:nvSpPr>
        <p:spPr bwMode="auto">
          <a:xfrm>
            <a:off x="0" y="9525"/>
            <a:ext cx="914400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fr-FR" altLang="en-US" sz="3200" dirty="0">
                <a:latin typeface="Calibri" charset="0"/>
              </a:rPr>
              <a:t>Interaction </a:t>
            </a:r>
            <a:r>
              <a:rPr lang="fr-FR" altLang="en-US" sz="3200" dirty="0" err="1">
                <a:latin typeface="Calibri" charset="0"/>
              </a:rPr>
              <a:t>channels</a:t>
            </a:r>
            <a:r>
              <a:rPr lang="fr-FR" altLang="en-US" sz="3200" dirty="0">
                <a:latin typeface="Calibri" charset="0"/>
              </a:rPr>
              <a:t> and </a:t>
            </a:r>
            <a:r>
              <a:rPr lang="fr-FR" altLang="en-US" sz="3200" dirty="0" err="1">
                <a:latin typeface="Calibri" charset="0"/>
              </a:rPr>
              <a:t>flavor</a:t>
            </a:r>
            <a:r>
              <a:rPr lang="fr-FR" altLang="en-US" sz="3200" dirty="0">
                <a:latin typeface="Calibri" charset="0"/>
              </a:rPr>
              <a:t> identification</a:t>
            </a:r>
          </a:p>
        </p:txBody>
      </p:sp>
      <p:grpSp>
        <p:nvGrpSpPr>
          <p:cNvPr id="6" name="Group 5"/>
          <p:cNvGrpSpPr/>
          <p:nvPr/>
        </p:nvGrpSpPr>
        <p:grpSpPr>
          <a:xfrm>
            <a:off x="71655" y="1295400"/>
            <a:ext cx="3150542" cy="3912810"/>
            <a:chOff x="71655" y="1295400"/>
            <a:chExt cx="3150542" cy="3912810"/>
          </a:xfrm>
        </p:grpSpPr>
        <p:pic>
          <p:nvPicPr>
            <p:cNvPr id="23555" name="Image 8" descr="mu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100" y="1295400"/>
              <a:ext cx="26701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ZoneTexte 8"/>
            <p:cNvSpPr txBox="1">
              <a:spLocks noChangeArrowheads="1"/>
            </p:cNvSpPr>
            <p:nvPr/>
          </p:nvSpPr>
          <p:spPr bwMode="auto">
            <a:xfrm>
              <a:off x="71655" y="3638550"/>
              <a:ext cx="315054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Muon neutrino</a:t>
              </a:r>
            </a:p>
            <a:p>
              <a:pPr eaLnBrk="1" hangingPunct="1"/>
              <a:r>
                <a:rPr lang="fr-FR" altLang="en-US" sz="1800" dirty="0">
                  <a:latin typeface="+mn-lt"/>
                </a:rPr>
                <a:t>+ </a:t>
              </a:r>
              <a:r>
                <a:rPr lang="nl-BE" altLang="en-US" sz="1800" dirty="0">
                  <a:latin typeface="+mn-lt"/>
                </a:rPr>
                <a:t>Straight </a:t>
              </a:r>
              <a:r>
                <a:rPr lang="fr-FR" altLang="en-US" sz="1800" dirty="0" err="1">
                  <a:latin typeface="+mn-lt"/>
                </a:rPr>
                <a:t>track</a:t>
              </a:r>
              <a:r>
                <a:rPr lang="fr-FR" altLang="en-US" sz="1800" dirty="0">
                  <a:latin typeface="+mn-lt"/>
                </a:rPr>
                <a:t>,</a:t>
              </a:r>
            </a:p>
            <a:p>
              <a:pPr eaLnBrk="1" hangingPunct="1"/>
              <a:r>
                <a:rPr lang="fr-FR" altLang="en-US" sz="1800" dirty="0">
                  <a:latin typeface="+mn-lt"/>
                </a:rPr>
                <a:t>   points to neutrino source,</a:t>
              </a:r>
            </a:p>
            <a:p>
              <a:pPr eaLnBrk="1" hangingPunct="1"/>
              <a:r>
                <a:rPr lang="fr-FR" altLang="en-US" sz="1800" dirty="0">
                  <a:latin typeface="+mn-lt"/>
                </a:rPr>
                <a:t>   </a:t>
              </a:r>
              <a:r>
                <a:rPr lang="fr-FR" altLang="en-US" sz="1800" dirty="0" err="1">
                  <a:latin typeface="+mn-lt"/>
                </a:rPr>
                <a:t>angular</a:t>
              </a:r>
              <a:r>
                <a:rPr lang="fr-FR" altLang="en-US" sz="1800" dirty="0">
                  <a:latin typeface="+mn-lt"/>
                </a:rPr>
                <a:t> </a:t>
              </a:r>
              <a:r>
                <a:rPr lang="fr-FR" altLang="en-US" sz="1800" dirty="0" err="1">
                  <a:latin typeface="+mn-lt"/>
                </a:rPr>
                <a:t>resolution</a:t>
              </a:r>
              <a:r>
                <a:rPr lang="fr-FR" altLang="en-US" sz="1800" dirty="0">
                  <a:latin typeface="+mn-lt"/>
                </a:rPr>
                <a:t> ~1°</a:t>
              </a:r>
            </a:p>
            <a:p>
              <a:pPr eaLnBrk="1" hangingPunct="1"/>
              <a:r>
                <a:rPr lang="fr-FR" altLang="en-US" sz="1800" dirty="0">
                  <a:latin typeface="+mn-lt"/>
                </a:rPr>
                <a:t>-  </a:t>
              </a:r>
              <a:r>
                <a:rPr lang="fr-FR" altLang="en-US" sz="1800" dirty="0" err="1">
                  <a:latin typeface="+mn-lt"/>
                </a:rPr>
                <a:t>Cosmic</a:t>
              </a:r>
              <a:r>
                <a:rPr lang="fr-FR" altLang="en-US" sz="1800" dirty="0">
                  <a:latin typeface="+mn-lt"/>
                </a:rPr>
                <a:t>-ray muon background</a:t>
              </a:r>
            </a:p>
          </p:txBody>
        </p:sp>
      </p:grpSp>
      <p:grpSp>
        <p:nvGrpSpPr>
          <p:cNvPr id="5" name="Group 4"/>
          <p:cNvGrpSpPr/>
          <p:nvPr/>
        </p:nvGrpSpPr>
        <p:grpSpPr>
          <a:xfrm>
            <a:off x="3222197" y="1295400"/>
            <a:ext cx="2931252" cy="3635812"/>
            <a:chOff x="3222197" y="1295400"/>
            <a:chExt cx="2931252" cy="3635812"/>
          </a:xfrm>
        </p:grpSpPr>
        <p:pic>
          <p:nvPicPr>
            <p:cNvPr id="23554" name="Image 7" descr="electron.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197" y="1295400"/>
              <a:ext cx="27003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ZoneTexte 9"/>
            <p:cNvSpPr txBox="1">
              <a:spLocks noChangeArrowheads="1"/>
            </p:cNvSpPr>
            <p:nvPr/>
          </p:nvSpPr>
          <p:spPr bwMode="auto">
            <a:xfrm>
              <a:off x="3222197" y="3638550"/>
              <a:ext cx="2931252"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Electron neutrino</a:t>
              </a:r>
            </a:p>
            <a:p>
              <a:pPr eaLnBrk="1" hangingPunct="1"/>
              <a:r>
                <a:rPr lang="fr-FR" altLang="en-US" sz="1800" dirty="0">
                  <a:latin typeface="+mn-lt"/>
                </a:rPr>
                <a:t>+ Good </a:t>
              </a:r>
              <a:r>
                <a:rPr lang="fr-FR" altLang="en-US" sz="1800" dirty="0" err="1">
                  <a:latin typeface="+mn-lt"/>
                </a:rPr>
                <a:t>energy</a:t>
              </a:r>
              <a:r>
                <a:rPr lang="fr-FR" altLang="en-US" sz="1800" dirty="0">
                  <a:latin typeface="+mn-lt"/>
                </a:rPr>
                <a:t> </a:t>
              </a:r>
              <a:r>
                <a:rPr lang="fr-FR" altLang="en-US" sz="1800" dirty="0" err="1">
                  <a:latin typeface="+mn-lt"/>
                </a:rPr>
                <a:t>resolution</a:t>
              </a:r>
              <a:endParaRPr lang="fr-FR" altLang="en-US" sz="1800" dirty="0">
                <a:latin typeface="+mn-lt"/>
              </a:endParaRPr>
            </a:p>
            <a:p>
              <a:pPr eaLnBrk="1" hangingPunct="1"/>
              <a:r>
                <a:rPr lang="nl-BE" altLang="en-US" sz="1800" dirty="0">
                  <a:latin typeface="+mn-lt"/>
                </a:rPr>
                <a:t>-  Cascade, ideally in detector</a:t>
              </a:r>
              <a:endParaRPr lang="fr-FR" altLang="en-US" sz="1800" dirty="0">
                <a:latin typeface="+mn-lt"/>
              </a:endParaRPr>
            </a:p>
            <a:p>
              <a:pPr eaLnBrk="1" hangingPunct="1"/>
              <a:r>
                <a:rPr lang="fr-FR" altLang="en-US" sz="1800" dirty="0">
                  <a:latin typeface="+mn-lt"/>
                </a:rPr>
                <a:t>-  </a:t>
              </a:r>
              <a:r>
                <a:rPr lang="nl-BE" altLang="en-US" sz="1800" dirty="0">
                  <a:latin typeface="+mn-lt"/>
                </a:rPr>
                <a:t>Poor angular resolution</a:t>
              </a:r>
              <a:endParaRPr lang="fr-FR" altLang="en-US" sz="1800" dirty="0">
                <a:latin typeface="+mn-lt"/>
              </a:endParaRPr>
            </a:p>
          </p:txBody>
        </p:sp>
      </p:grpSp>
      <p:grpSp>
        <p:nvGrpSpPr>
          <p:cNvPr id="4" name="Group 3"/>
          <p:cNvGrpSpPr/>
          <p:nvPr/>
        </p:nvGrpSpPr>
        <p:grpSpPr>
          <a:xfrm>
            <a:off x="6303169" y="1295400"/>
            <a:ext cx="2688431" cy="3913672"/>
            <a:chOff x="6303169" y="1295400"/>
            <a:chExt cx="2688431" cy="3913672"/>
          </a:xfrm>
        </p:grpSpPr>
        <p:pic>
          <p:nvPicPr>
            <p:cNvPr id="23556" name="Image 9" descr="tau.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03169" y="1295400"/>
              <a:ext cx="26146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ZoneTexte 10"/>
            <p:cNvSpPr txBox="1">
              <a:spLocks noChangeArrowheads="1"/>
            </p:cNvSpPr>
            <p:nvPr/>
          </p:nvSpPr>
          <p:spPr bwMode="auto">
            <a:xfrm>
              <a:off x="6461997" y="3639412"/>
              <a:ext cx="252960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fr-FR" altLang="en-US" dirty="0">
                  <a:latin typeface="+mn-lt"/>
                </a:rPr>
                <a:t>Tau neutrino</a:t>
              </a:r>
            </a:p>
            <a:p>
              <a:pPr eaLnBrk="1" hangingPunct="1"/>
              <a:r>
                <a:rPr lang="fr-FR" altLang="en-US" sz="1800" dirty="0">
                  <a:latin typeface="+mn-lt"/>
                </a:rPr>
                <a:t>+ </a:t>
              </a:r>
              <a:r>
                <a:rPr lang="nl-BE" altLang="en-US" sz="1800" dirty="0">
                  <a:latin typeface="+mn-lt"/>
                </a:rPr>
                <a:t>Double bang signature</a:t>
              </a:r>
              <a:r>
                <a:rPr lang="fr-FR" altLang="en-US" sz="1800" dirty="0">
                  <a:latin typeface="+mn-lt"/>
                </a:rPr>
                <a:t>,</a:t>
              </a:r>
            </a:p>
            <a:p>
              <a:pPr eaLnBrk="1" hangingPunct="1"/>
              <a:r>
                <a:rPr lang="fr-FR" altLang="en-US" sz="1800" dirty="0">
                  <a:latin typeface="+mn-lt"/>
                </a:rPr>
                <a:t>   </a:t>
              </a:r>
              <a:r>
                <a:rPr lang="fr-FR" altLang="en-US" sz="1800" dirty="0" err="1">
                  <a:latin typeface="+mn-lt"/>
                </a:rPr>
                <a:t>low</a:t>
              </a:r>
              <a:r>
                <a:rPr lang="fr-FR" altLang="en-US" sz="1800" dirty="0">
                  <a:latin typeface="+mn-lt"/>
                </a:rPr>
                <a:t> background</a:t>
              </a:r>
            </a:p>
            <a:p>
              <a:pPr eaLnBrk="1" hangingPunct="1"/>
              <a:r>
                <a:rPr lang="fr-FR" altLang="en-US" sz="1800" dirty="0">
                  <a:latin typeface="+mn-lt"/>
                </a:rPr>
                <a:t>+ </a:t>
              </a:r>
              <a:r>
                <a:rPr lang="fr-FR" altLang="en-US" sz="1800" dirty="0" err="1">
                  <a:latin typeface="+mn-lt"/>
                </a:rPr>
                <a:t>Pointing</a:t>
              </a:r>
              <a:r>
                <a:rPr lang="fr-FR" altLang="en-US" sz="1800" dirty="0">
                  <a:latin typeface="+mn-lt"/>
                </a:rPr>
                <a:t> </a:t>
              </a:r>
              <a:r>
                <a:rPr lang="fr-FR" altLang="en-US" sz="1800" dirty="0" err="1">
                  <a:latin typeface="+mn-lt"/>
                </a:rPr>
                <a:t>capability</a:t>
              </a:r>
              <a:endParaRPr lang="fr-FR" altLang="en-US" sz="1800" dirty="0">
                <a:latin typeface="+mn-lt"/>
              </a:endParaRPr>
            </a:p>
            <a:p>
              <a:pPr eaLnBrk="1" hangingPunct="1"/>
              <a:r>
                <a:rPr lang="fr-FR" altLang="en-US" sz="1800" dirty="0">
                  <a:latin typeface="+mn-lt"/>
                </a:rPr>
                <a:t>- </a:t>
              </a:r>
              <a:r>
                <a:rPr lang="fr-FR" altLang="en-US" sz="1800" dirty="0" err="1">
                  <a:latin typeface="+mn-lt"/>
                </a:rPr>
                <a:t>Low</a:t>
              </a:r>
              <a:r>
                <a:rPr lang="fr-FR" altLang="en-US" sz="1800" dirty="0">
                  <a:latin typeface="+mn-lt"/>
                </a:rPr>
                <a:t> rate</a:t>
              </a:r>
            </a:p>
          </p:txBody>
        </p:sp>
      </p:grpSp>
      <mc:AlternateContent xmlns:mc="http://schemas.openxmlformats.org/markup-compatibility/2006" xmlns:a14="http://schemas.microsoft.com/office/drawing/2010/main">
        <mc:Choice Requires="a14">
          <p:sp>
            <p:nvSpPr>
              <p:cNvPr id="23561" name="TextBox 1"/>
              <p:cNvSpPr txBox="1">
                <a:spLocks noChangeArrowheads="1"/>
              </p:cNvSpPr>
              <p:nvPr/>
            </p:nvSpPr>
            <p:spPr bwMode="auto">
              <a:xfrm>
                <a:off x="1989840" y="5728960"/>
                <a:ext cx="5606022" cy="707886"/>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buFont typeface="Arial" charset="0"/>
                  <a:buChar char="•"/>
                </a:pPr>
                <a:r>
                  <a:rPr lang="en-US" altLang="en-US" sz="2000" dirty="0"/>
                  <a:t>Tracks: ≤1</a:t>
                </a:r>
                <a14:m>
                  <m:oMath xmlns:m="http://schemas.openxmlformats.org/officeDocument/2006/math">
                    <m:r>
                      <a:rPr lang="it-IT" altLang="en-US" sz="2000" i="1" smtClean="0">
                        <a:latin typeface="Cambria Math" charset="0"/>
                        <a:ea typeface="Cambria Math" charset="0"/>
                        <a:cs typeface="Cambria Math" charset="0"/>
                      </a:rPr>
                      <m:t>°</m:t>
                    </m:r>
                  </m:oMath>
                </a14:m>
                <a:r>
                  <a:rPr lang="en-US" altLang="en-US" sz="2000" dirty="0"/>
                  <a:t> angular resolution</a:t>
                </a:r>
              </a:p>
              <a:p>
                <a:pPr eaLnBrk="1" hangingPunct="1">
                  <a:buFont typeface="Arial" charset="0"/>
                  <a:buChar char="•"/>
                </a:pPr>
                <a:r>
                  <a:rPr lang="en-US" altLang="en-US" sz="2000" dirty="0"/>
                  <a:t>Cascades/showers: ~15</a:t>
                </a:r>
                <a14:m>
                  <m:oMath xmlns:m="http://schemas.openxmlformats.org/officeDocument/2006/math">
                    <m:r>
                      <a:rPr lang="it-IT" altLang="en-US" sz="2000" i="1">
                        <a:latin typeface="Cambria Math" charset="0"/>
                        <a:ea typeface="Cambria Math" charset="0"/>
                        <a:cs typeface="Cambria Math" charset="0"/>
                      </a:rPr>
                      <m:t>°</m:t>
                    </m:r>
                  </m:oMath>
                </a14:m>
                <a:r>
                  <a:rPr lang="en-US" altLang="en-US" sz="2000" dirty="0"/>
                  <a:t> angular resolution</a:t>
                </a:r>
              </a:p>
            </p:txBody>
          </p:sp>
        </mc:Choice>
        <mc:Fallback xmlns="">
          <p:sp>
            <p:nvSpPr>
              <p:cNvPr id="23561" name="TextBox 1"/>
              <p:cNvSpPr txBox="1">
                <a:spLocks noRot="1" noChangeAspect="1" noMove="1" noResize="1" noEditPoints="1" noAdjustHandles="1" noChangeArrowheads="1" noChangeShapeType="1" noTextEdit="1"/>
              </p:cNvSpPr>
              <p:nvPr/>
            </p:nvSpPr>
            <p:spPr bwMode="auto">
              <a:xfrm>
                <a:off x="1989840" y="5728960"/>
                <a:ext cx="5606022" cy="707886"/>
              </a:xfrm>
              <a:prstGeom prst="rect">
                <a:avLst/>
              </a:prstGeom>
              <a:blipFill rotWithShape="0">
                <a:blip r:embed="rId6"/>
                <a:stretch>
                  <a:fillRect l="-978" t="-4310" b="-1551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8</a:t>
            </a:fld>
            <a:endParaRPr lang="en-US" dirty="0"/>
          </a:p>
        </p:txBody>
      </p:sp>
    </p:spTree>
    <p:extLst>
      <p:ext uri="{BB962C8B-B14F-4D97-AF65-F5344CB8AC3E}">
        <p14:creationId xmlns:p14="http://schemas.microsoft.com/office/powerpoint/2010/main" val="147031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71" y="530110"/>
            <a:ext cx="8163859" cy="6308436"/>
          </a:xfrm>
          <a:prstGeom prst="rect">
            <a:avLst/>
          </a:prstGeom>
        </p:spPr>
      </p:pic>
      <p:sp>
        <p:nvSpPr>
          <p:cNvPr id="2" name="Title 1"/>
          <p:cNvSpPr>
            <a:spLocks noGrp="1"/>
          </p:cNvSpPr>
          <p:nvPr>
            <p:ph type="title"/>
          </p:nvPr>
        </p:nvSpPr>
        <p:spPr>
          <a:xfrm>
            <a:off x="457200" y="7374"/>
            <a:ext cx="8229600" cy="1143000"/>
          </a:xfrm>
        </p:spPr>
        <p:txBody>
          <a:bodyPr/>
          <a:lstStyle/>
          <a:p>
            <a:r>
              <a:rPr lang="en-US" dirty="0"/>
              <a:t>Measurement of neutrino-nucleon cross section</a:t>
            </a:r>
            <a:br>
              <a:rPr lang="en-US" dirty="0"/>
            </a:br>
            <a:r>
              <a:rPr lang="en-US" dirty="0"/>
              <a:t>using Earth absorption</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80</a:t>
            </a:fld>
            <a:endParaRPr lang="en-US" dirty="0"/>
          </a:p>
        </p:txBody>
      </p:sp>
      <p:sp>
        <p:nvSpPr>
          <p:cNvPr id="7" name="TextBox 6"/>
          <p:cNvSpPr txBox="1"/>
          <p:nvPr/>
        </p:nvSpPr>
        <p:spPr>
          <a:xfrm>
            <a:off x="2825368" y="6218281"/>
            <a:ext cx="3493264" cy="369332"/>
          </a:xfrm>
          <a:prstGeom prst="rect">
            <a:avLst/>
          </a:prstGeom>
          <a:noFill/>
        </p:spPr>
        <p:txBody>
          <a:bodyPr wrap="none" rtlCol="0">
            <a:spAutoFit/>
          </a:bodyPr>
          <a:lstStyle/>
          <a:p>
            <a:r>
              <a:rPr lang="en-US" sz="1800" dirty="0" err="1"/>
              <a:t>IceCube</a:t>
            </a:r>
            <a:r>
              <a:rPr lang="en-US" sz="1800" dirty="0"/>
              <a:t>, Nature 551 (2017) 596</a:t>
            </a:r>
          </a:p>
        </p:txBody>
      </p:sp>
    </p:spTree>
    <p:extLst>
      <p:ext uri="{BB962C8B-B14F-4D97-AF65-F5344CB8AC3E}">
        <p14:creationId xmlns:p14="http://schemas.microsoft.com/office/powerpoint/2010/main" val="18865407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sz="2800" dirty="0"/>
              <a:t>New (June 2018):</a:t>
            </a:r>
            <a:br>
              <a:rPr lang="en-US" sz="2800" dirty="0"/>
            </a:br>
            <a:r>
              <a:rPr lang="en-US" sz="2800" dirty="0"/>
              <a:t>Astrophysical neutrino flavor ratio with 7.5 </a:t>
            </a:r>
            <a:r>
              <a:rPr lang="en-US" sz="2800" dirty="0" err="1"/>
              <a:t>yr</a:t>
            </a:r>
            <a:r>
              <a:rPr lang="en-US" sz="2800" dirty="0"/>
              <a:t> HESE events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81</a:t>
            </a:fld>
            <a:endParaRPr lang="en-US" dirty="0"/>
          </a:p>
        </p:txBody>
      </p:sp>
      <p:pic>
        <p:nvPicPr>
          <p:cNvPr id="6" name="Picture 5" descr="flavor_triang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79" y="1143000"/>
            <a:ext cx="8305800" cy="5290004"/>
          </a:xfrm>
          <a:prstGeom prst="rect">
            <a:avLst/>
          </a:prstGeom>
        </p:spPr>
      </p:pic>
    </p:spTree>
    <p:extLst>
      <p:ext uri="{BB962C8B-B14F-4D97-AF65-F5344CB8AC3E}">
        <p14:creationId xmlns:p14="http://schemas.microsoft.com/office/powerpoint/2010/main" val="9606846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855"/>
            <a:ext cx="9143999" cy="1143000"/>
          </a:xfrm>
        </p:spPr>
        <p:txBody>
          <a:bodyPr/>
          <a:lstStyle/>
          <a:p>
            <a:r>
              <a:rPr lang="en-US" altLang="en-US" sz="2800" dirty="0"/>
              <a:t>New (June 2018): </a:t>
            </a:r>
            <a:r>
              <a:rPr lang="en-US" sz="2800" dirty="0"/>
              <a:t>High-energy starting events (7.5 years)</a:t>
            </a:r>
            <a:br>
              <a:rPr lang="en-US" sz="2800" dirty="0"/>
            </a:br>
            <a:r>
              <a:rPr lang="en-US" sz="2800" dirty="0"/>
              <a:t>Discovery of two double-cascade events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82</a:t>
            </a:fld>
            <a:endParaRPr lang="en-US" dirty="0"/>
          </a:p>
        </p:txBody>
      </p:sp>
      <p:pic>
        <p:nvPicPr>
          <p:cNvPr id="11" name="Picture 10" descr="2D_histogram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447800"/>
            <a:ext cx="9144000" cy="3735949"/>
          </a:xfrm>
          <a:prstGeom prst="rect">
            <a:avLst/>
          </a:prstGeom>
        </p:spPr>
      </p:pic>
    </p:spTree>
    <p:extLst>
      <p:ext uri="{BB962C8B-B14F-4D97-AF65-F5344CB8AC3E}">
        <p14:creationId xmlns:p14="http://schemas.microsoft.com/office/powerpoint/2010/main" val="103311634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4444" b="24445"/>
          <a:stretch/>
        </p:blipFill>
        <p:spPr>
          <a:xfrm>
            <a:off x="227041" y="704721"/>
            <a:ext cx="8689918" cy="5747841"/>
          </a:xfrm>
          <a:prstGeom prst="rect">
            <a:avLst/>
          </a:prstGeom>
        </p:spPr>
      </p:pic>
      <mc:AlternateContent xmlns:mc="http://schemas.openxmlformats.org/markup-compatibility/2006" xmlns:a14="http://schemas.microsoft.com/office/drawing/2010/main">
        <mc:Choice Requires="a14">
          <p:sp>
            <p:nvSpPr>
              <p:cNvPr id="28681" name="Rectangle 1"/>
              <p:cNvSpPr>
                <a:spLocks noChangeArrowheads="1"/>
              </p:cNvSpPr>
              <p:nvPr/>
            </p:nvSpPr>
            <p:spPr bwMode="auto">
              <a:xfrm rot="16200000">
                <a:off x="-2171027" y="3447916"/>
                <a:ext cx="5257801" cy="400110"/>
              </a:xfrm>
              <a:prstGeom prst="rect">
                <a:avLst/>
              </a:prstGeom>
              <a:solidFill>
                <a:schemeClr val="bg1"/>
              </a:solidFill>
              <a:ln>
                <a:noFill/>
              </a:ln>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r>
                  <a:rPr lang="en-US" altLang="en-US" sz="2000" dirty="0">
                    <a:latin typeface="Calibri" charset="0"/>
                  </a:rPr>
                  <a:t>Muon neutrino median angular resolution (</a:t>
                </a:r>
                <a14:m>
                  <m:oMath xmlns:m="http://schemas.openxmlformats.org/officeDocument/2006/math">
                    <m:r>
                      <a:rPr lang="it-IT" altLang="en-US" sz="2000" i="1" dirty="0" smtClean="0">
                        <a:latin typeface="Cambria Math" charset="0"/>
                        <a:ea typeface="Cambria Math" charset="0"/>
                        <a:cs typeface="Cambria Math" charset="0"/>
                      </a:rPr>
                      <m:t>°</m:t>
                    </m:r>
                  </m:oMath>
                </a14:m>
                <a:r>
                  <a:rPr lang="en-US" altLang="en-US" sz="2000" dirty="0">
                    <a:latin typeface="Calibri" charset="0"/>
                  </a:rPr>
                  <a:t>)</a:t>
                </a:r>
                <a:endParaRPr lang="en-US" altLang="en-US" sz="2000" dirty="0"/>
              </a:p>
            </p:txBody>
          </p:sp>
        </mc:Choice>
        <mc:Fallback xmlns="">
          <p:sp>
            <p:nvSpPr>
              <p:cNvPr id="28681" name="Rectangle 1"/>
              <p:cNvSpPr>
                <a:spLocks noRot="1" noChangeAspect="1" noMove="1" noResize="1" noEditPoints="1" noAdjustHandles="1" noChangeArrowheads="1" noChangeShapeType="1" noTextEdit="1"/>
              </p:cNvSpPr>
              <p:nvPr/>
            </p:nvSpPr>
            <p:spPr bwMode="auto">
              <a:xfrm rot="16200000">
                <a:off x="-2171027" y="3447916"/>
                <a:ext cx="5257801" cy="400110"/>
              </a:xfrm>
              <a:prstGeom prst="rect">
                <a:avLst/>
              </a:prstGeom>
              <a:blipFill rotWithShape="0">
                <a:blip r:embed="rId4"/>
                <a:stretch>
                  <a:fillRect l="-7576" r="-25758"/>
                </a:stretch>
              </a:blipFill>
              <a:ln>
                <a:noFill/>
              </a:ln>
              <a:extLst/>
            </p:spPr>
            <p:txBody>
              <a:bodyPr/>
              <a:lstStyle/>
              <a:p>
                <a:r>
                  <a:rPr lang="en-US">
                    <a:noFill/>
                  </a:rPr>
                  <a:t> </a:t>
                </a:r>
              </a:p>
            </p:txBody>
          </p:sp>
        </mc:Fallback>
      </mc:AlternateContent>
      <p:sp>
        <p:nvSpPr>
          <p:cNvPr id="4" name="TextBox 3"/>
          <p:cNvSpPr txBox="1"/>
          <p:nvPr/>
        </p:nvSpPr>
        <p:spPr>
          <a:xfrm>
            <a:off x="4724400" y="1905000"/>
            <a:ext cx="3517630" cy="400110"/>
          </a:xfrm>
          <a:prstGeom prst="rect">
            <a:avLst/>
          </a:prstGeom>
          <a:solidFill>
            <a:schemeClr val="bg1"/>
          </a:solidFill>
        </p:spPr>
        <p:txBody>
          <a:bodyPr wrap="none" rtlCol="0">
            <a:spAutoFit/>
          </a:bodyPr>
          <a:lstStyle/>
          <a:p>
            <a:r>
              <a:rPr lang="en-US" sz="2000" dirty="0" err="1"/>
              <a:t>IceCube</a:t>
            </a:r>
            <a:r>
              <a:rPr lang="en-US" sz="2000" dirty="0"/>
              <a:t>, </a:t>
            </a:r>
            <a:r>
              <a:rPr lang="en-US" sz="2000" dirty="0" err="1"/>
              <a:t>ApJ</a:t>
            </a:r>
            <a:r>
              <a:rPr lang="en-US" sz="2000" dirty="0"/>
              <a:t> 835:151 (2017)</a:t>
            </a:r>
          </a:p>
        </p:txBody>
      </p:sp>
      <p:sp>
        <p:nvSpPr>
          <p:cNvPr id="28674" name="Title 1"/>
          <p:cNvSpPr>
            <a:spLocks noGrp="1"/>
          </p:cNvSpPr>
          <p:nvPr>
            <p:ph type="title"/>
          </p:nvPr>
        </p:nvSpPr>
        <p:spPr>
          <a:xfrm>
            <a:off x="0" y="0"/>
            <a:ext cx="9144000" cy="839099"/>
          </a:xfrm>
        </p:spPr>
        <p:txBody>
          <a:bodyPr/>
          <a:lstStyle/>
          <a:p>
            <a:r>
              <a:rPr lang="en-US" altLang="en-US" sz="3200" dirty="0"/>
              <a:t>Angular resolution (tracks from muon neutrinos)</a:t>
            </a:r>
          </a:p>
        </p:txBody>
      </p:sp>
      <p:sp>
        <p:nvSpPr>
          <p:cNvPr id="5" name="Footer Placeholder 4"/>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6" name="Slide Number Placeholder 5"/>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83</a:t>
            </a:fld>
            <a:endParaRPr lang="en-US" dirty="0"/>
          </a:p>
        </p:txBody>
      </p:sp>
    </p:spTree>
    <p:extLst>
      <p:ext uri="{BB962C8B-B14F-4D97-AF65-F5344CB8AC3E}">
        <p14:creationId xmlns:p14="http://schemas.microsoft.com/office/powerpoint/2010/main" val="1999502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p:cNvPicPr>
            <a:picLocks noChangeAspect="1"/>
          </p:cNvPicPr>
          <p:nvPr/>
        </p:nvPicPr>
        <p:blipFill>
          <a:blip r:embed="rId3"/>
          <a:stretch>
            <a:fillRect/>
          </a:stretch>
        </p:blipFill>
        <p:spPr>
          <a:xfrm>
            <a:off x="1295400" y="524559"/>
            <a:ext cx="5982750" cy="4675314"/>
          </a:xfrm>
          <a:prstGeom prst="rect">
            <a:avLst/>
          </a:prstGeom>
        </p:spPr>
      </p:pic>
      <p:sp>
        <p:nvSpPr>
          <p:cNvPr id="2" name="Title 1"/>
          <p:cNvSpPr>
            <a:spLocks noGrp="1"/>
          </p:cNvSpPr>
          <p:nvPr>
            <p:ph type="title"/>
          </p:nvPr>
        </p:nvSpPr>
        <p:spPr>
          <a:xfrm>
            <a:off x="0" y="1"/>
            <a:ext cx="9144000" cy="524558"/>
          </a:xfrm>
        </p:spPr>
        <p:txBody>
          <a:bodyPr/>
          <a:lstStyle/>
          <a:p>
            <a:r>
              <a:rPr lang="en-US" dirty="0"/>
              <a:t>Search for diffuse Galactic neutrinos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84</a:t>
            </a:fld>
            <a:endParaRPr lang="en-US" dirty="0"/>
          </a:p>
        </p:txBody>
      </p:sp>
      <p:sp>
        <p:nvSpPr>
          <p:cNvPr id="6" name="TextBox 5"/>
          <p:cNvSpPr txBox="1"/>
          <p:nvPr/>
        </p:nvSpPr>
        <p:spPr>
          <a:xfrm>
            <a:off x="157162" y="5334000"/>
            <a:ext cx="8760619" cy="1477328"/>
          </a:xfrm>
          <a:prstGeom prst="rect">
            <a:avLst/>
          </a:prstGeom>
          <a:noFill/>
        </p:spPr>
        <p:txBody>
          <a:bodyPr wrap="square" rtlCol="0">
            <a:spAutoFit/>
          </a:bodyPr>
          <a:lstStyle/>
          <a:p>
            <a:pPr marL="457200" indent="-457200">
              <a:buFont typeface="Arial" charset="0"/>
              <a:buChar char="•"/>
            </a:pPr>
            <a:r>
              <a:rPr lang="en-US" sz="1800" dirty="0"/>
              <a:t>Galactic neutrinos are expected from both diffuse emission and discrete sources</a:t>
            </a:r>
          </a:p>
          <a:p>
            <a:pPr marL="457200" indent="-457200">
              <a:buFont typeface="Arial" charset="0"/>
              <a:buChar char="•"/>
            </a:pPr>
            <a:r>
              <a:rPr lang="en-US" sz="1800" dirty="0"/>
              <a:t>Measurements of diffuse 1-500 </a:t>
            </a:r>
            <a:r>
              <a:rPr lang="en-US" sz="1800" dirty="0" err="1"/>
              <a:t>TeV</a:t>
            </a:r>
            <a:r>
              <a:rPr lang="en-US" sz="1800" dirty="0"/>
              <a:t> Galactic diffuse neutrinos will complement 0.2-300 GeV gamma-ray measurements</a:t>
            </a:r>
          </a:p>
          <a:p>
            <a:pPr marL="457200" indent="-457200">
              <a:buFont typeface="Arial" charset="0"/>
              <a:buChar char="•"/>
            </a:pPr>
            <a:r>
              <a:rPr lang="en-US" sz="1800" dirty="0"/>
              <a:t>See also </a:t>
            </a:r>
            <a:r>
              <a:rPr lang="en-US" sz="1800" dirty="0" err="1"/>
              <a:t>IceCube</a:t>
            </a:r>
            <a:r>
              <a:rPr lang="en-US" sz="1800" dirty="0"/>
              <a:t>, </a:t>
            </a:r>
            <a:r>
              <a:rPr lang="en-US" sz="1800" dirty="0" err="1"/>
              <a:t>ApJ</a:t>
            </a:r>
            <a:r>
              <a:rPr lang="en-US" sz="1800" dirty="0"/>
              <a:t> 849:67 (2017): &lt;14% of diffuse 𝜈 flux is Galactic</a:t>
            </a:r>
          </a:p>
          <a:p>
            <a:pPr marL="457200" indent="-457200">
              <a:buFont typeface="Arial" charset="0"/>
              <a:buChar char="•"/>
            </a:pPr>
            <a:endParaRPr lang="en-US" sz="1800" dirty="0"/>
          </a:p>
        </p:txBody>
      </p:sp>
      <p:sp>
        <p:nvSpPr>
          <p:cNvPr id="3" name="Footer Placeholder 2"/>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4" name="Rectangle 3"/>
          <p:cNvSpPr/>
          <p:nvPr/>
        </p:nvSpPr>
        <p:spPr>
          <a:xfrm>
            <a:off x="2286000" y="2862216"/>
            <a:ext cx="2919814" cy="646331"/>
          </a:xfrm>
          <a:prstGeom prst="rect">
            <a:avLst/>
          </a:prstGeom>
        </p:spPr>
        <p:txBody>
          <a:bodyPr wrap="square">
            <a:spAutoFit/>
          </a:bodyPr>
          <a:lstStyle/>
          <a:p>
            <a:pPr algn="ctr"/>
            <a:r>
              <a:rPr lang="en-US" sz="1800" dirty="0">
                <a:latin typeface="+mn-lt"/>
              </a:rPr>
              <a:t>Model:</a:t>
            </a:r>
          </a:p>
          <a:p>
            <a:pPr algn="ctr"/>
            <a:r>
              <a:rPr lang="en-US" sz="1800" dirty="0" err="1">
                <a:latin typeface="+mn-lt"/>
              </a:rPr>
              <a:t>Gaggero</a:t>
            </a:r>
            <a:r>
              <a:rPr lang="en-US" sz="1800" dirty="0">
                <a:latin typeface="+mn-lt"/>
              </a:rPr>
              <a:t> et al. PRL 2017, 119</a:t>
            </a:r>
          </a:p>
        </p:txBody>
      </p:sp>
    </p:spTree>
    <p:extLst>
      <p:ext uri="{BB962C8B-B14F-4D97-AF65-F5344CB8AC3E}">
        <p14:creationId xmlns:p14="http://schemas.microsoft.com/office/powerpoint/2010/main" val="6181114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500455"/>
            <a:ext cx="7696200" cy="5138345"/>
          </a:xfrm>
          <a:prstGeom prst="rect">
            <a:avLst/>
          </a:prstGeom>
        </p:spPr>
      </p:pic>
      <p:sp>
        <p:nvSpPr>
          <p:cNvPr id="2" name="Title 1"/>
          <p:cNvSpPr>
            <a:spLocks noGrp="1"/>
          </p:cNvSpPr>
          <p:nvPr>
            <p:ph type="title"/>
          </p:nvPr>
        </p:nvSpPr>
        <p:spPr>
          <a:xfrm>
            <a:off x="0" y="1"/>
            <a:ext cx="9144000" cy="524558"/>
          </a:xfrm>
        </p:spPr>
        <p:txBody>
          <a:bodyPr/>
          <a:lstStyle/>
          <a:p>
            <a:r>
              <a:rPr lang="en-US" dirty="0"/>
              <a:t>Search for diffuse Galactic neutrinos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85</a:t>
            </a:fld>
            <a:endParaRPr lang="en-US" dirty="0"/>
          </a:p>
        </p:txBody>
      </p:sp>
      <p:sp>
        <p:nvSpPr>
          <p:cNvPr id="6" name="TextBox 5"/>
          <p:cNvSpPr txBox="1"/>
          <p:nvPr/>
        </p:nvSpPr>
        <p:spPr>
          <a:xfrm>
            <a:off x="157162" y="5620345"/>
            <a:ext cx="8760619" cy="923330"/>
          </a:xfrm>
          <a:prstGeom prst="rect">
            <a:avLst/>
          </a:prstGeom>
          <a:noFill/>
        </p:spPr>
        <p:txBody>
          <a:bodyPr wrap="square" rtlCol="0">
            <a:spAutoFit/>
          </a:bodyPr>
          <a:lstStyle/>
          <a:p>
            <a:pPr marL="457200" indent="-457200">
              <a:buFont typeface="Arial" charset="0"/>
              <a:buChar char="•"/>
            </a:pPr>
            <a:r>
              <a:rPr lang="en-US" sz="1800" dirty="0"/>
              <a:t>Galactic neutrinos are expected from both diffuse emission and discrete sources</a:t>
            </a:r>
          </a:p>
          <a:p>
            <a:pPr marL="457200" indent="-457200">
              <a:buFont typeface="Arial" charset="0"/>
              <a:buChar char="•"/>
            </a:pPr>
            <a:r>
              <a:rPr lang="en-US" sz="1800" dirty="0"/>
              <a:t>Measurements of diffuse 1-500 </a:t>
            </a:r>
            <a:r>
              <a:rPr lang="en-US" sz="1800" dirty="0" err="1"/>
              <a:t>TeV</a:t>
            </a:r>
            <a:r>
              <a:rPr lang="en-US" sz="1800" dirty="0"/>
              <a:t> Galactic diffuse neutrinos will complement 0.2-300 GeV gamma-ray measurements</a:t>
            </a:r>
          </a:p>
        </p:txBody>
      </p:sp>
      <p:sp>
        <p:nvSpPr>
          <p:cNvPr id="7" name="TextBox 6"/>
          <p:cNvSpPr txBox="1"/>
          <p:nvPr/>
        </p:nvSpPr>
        <p:spPr>
          <a:xfrm>
            <a:off x="1676400" y="4488226"/>
            <a:ext cx="3505200" cy="369332"/>
          </a:xfrm>
          <a:prstGeom prst="rect">
            <a:avLst/>
          </a:prstGeom>
          <a:solidFill>
            <a:schemeClr val="bg1"/>
          </a:solidFill>
        </p:spPr>
        <p:txBody>
          <a:bodyPr wrap="square" rtlCol="0">
            <a:spAutoFit/>
          </a:bodyPr>
          <a:lstStyle/>
          <a:p>
            <a:pPr algn="ctr"/>
            <a:r>
              <a:rPr lang="en-US" sz="1800" dirty="0"/>
              <a:t>&lt;14% of diffuse 𝜈 flux is Galactic</a:t>
            </a:r>
          </a:p>
        </p:txBody>
      </p:sp>
      <p:sp>
        <p:nvSpPr>
          <p:cNvPr id="3" name="Footer Placeholder 2"/>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8" name="TextBox 7"/>
          <p:cNvSpPr txBox="1"/>
          <p:nvPr/>
        </p:nvSpPr>
        <p:spPr>
          <a:xfrm>
            <a:off x="5029200" y="621268"/>
            <a:ext cx="3057375" cy="369332"/>
          </a:xfrm>
          <a:prstGeom prst="rect">
            <a:avLst/>
          </a:prstGeom>
          <a:noFill/>
        </p:spPr>
        <p:txBody>
          <a:bodyPr wrap="none" rtlCol="0">
            <a:spAutoFit/>
          </a:bodyPr>
          <a:lstStyle/>
          <a:p>
            <a:r>
              <a:rPr lang="en-US" sz="1800" dirty="0" err="1"/>
              <a:t>IceCube</a:t>
            </a:r>
            <a:r>
              <a:rPr lang="en-US" sz="1800" dirty="0"/>
              <a:t>, </a:t>
            </a:r>
            <a:r>
              <a:rPr lang="en-US" sz="1800" dirty="0" err="1"/>
              <a:t>ApJ</a:t>
            </a:r>
            <a:r>
              <a:rPr lang="en-US" sz="1800" dirty="0"/>
              <a:t> 849:67 (2017)</a:t>
            </a:r>
          </a:p>
        </p:txBody>
      </p:sp>
    </p:spTree>
    <p:extLst>
      <p:ext uri="{BB962C8B-B14F-4D97-AF65-F5344CB8AC3E}">
        <p14:creationId xmlns:p14="http://schemas.microsoft.com/office/powerpoint/2010/main" val="155137068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52277"/>
            <a:ext cx="9296400" cy="4405523"/>
          </a:xfrm>
          <a:prstGeom prst="rect">
            <a:avLst/>
          </a:prstGeom>
        </p:spPr>
      </p:pic>
      <p:sp>
        <p:nvSpPr>
          <p:cNvPr id="2" name="Title 1"/>
          <p:cNvSpPr>
            <a:spLocks noGrp="1"/>
          </p:cNvSpPr>
          <p:nvPr>
            <p:ph type="title"/>
          </p:nvPr>
        </p:nvSpPr>
        <p:spPr>
          <a:xfrm>
            <a:off x="0" y="0"/>
            <a:ext cx="9144000" cy="852277"/>
          </a:xfrm>
        </p:spPr>
        <p:txBody>
          <a:bodyPr/>
          <a:lstStyle/>
          <a:p>
            <a:r>
              <a:rPr lang="en-US" dirty="0"/>
              <a:t>Search for </a:t>
            </a:r>
            <a:r>
              <a:rPr lang="en-US"/>
              <a:t>Galactic neutrinos: diffuse </a:t>
            </a:r>
            <a:r>
              <a:rPr lang="en-US" dirty="0"/>
              <a:t>spatial template</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86</a:t>
            </a:fld>
            <a:endParaRPr lang="en-US" dirty="0"/>
          </a:p>
        </p:txBody>
      </p:sp>
      <p:sp>
        <p:nvSpPr>
          <p:cNvPr id="3" name="Footer Placeholder 2"/>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8" name="TextBox 7"/>
          <p:cNvSpPr txBox="1"/>
          <p:nvPr/>
        </p:nvSpPr>
        <p:spPr>
          <a:xfrm>
            <a:off x="914400" y="4281277"/>
            <a:ext cx="3057375" cy="369332"/>
          </a:xfrm>
          <a:prstGeom prst="rect">
            <a:avLst/>
          </a:prstGeom>
          <a:noFill/>
        </p:spPr>
        <p:txBody>
          <a:bodyPr wrap="none" rtlCol="0">
            <a:spAutoFit/>
          </a:bodyPr>
          <a:lstStyle/>
          <a:p>
            <a:r>
              <a:rPr lang="en-US" sz="1800" dirty="0" err="1">
                <a:solidFill>
                  <a:schemeClr val="bg1"/>
                </a:solidFill>
              </a:rPr>
              <a:t>IceCube</a:t>
            </a:r>
            <a:r>
              <a:rPr lang="en-US" sz="1800" dirty="0">
                <a:solidFill>
                  <a:schemeClr val="bg1"/>
                </a:solidFill>
              </a:rPr>
              <a:t>, </a:t>
            </a:r>
            <a:r>
              <a:rPr lang="en-US" sz="1800" dirty="0" err="1">
                <a:solidFill>
                  <a:schemeClr val="bg1"/>
                </a:solidFill>
              </a:rPr>
              <a:t>ApJ</a:t>
            </a:r>
            <a:r>
              <a:rPr lang="en-US" sz="1800" dirty="0">
                <a:solidFill>
                  <a:schemeClr val="bg1"/>
                </a:solidFill>
              </a:rPr>
              <a:t> 849:67 (2017)</a:t>
            </a:r>
          </a:p>
        </p:txBody>
      </p:sp>
      <p:sp>
        <p:nvSpPr>
          <p:cNvPr id="11" name="TextBox 10"/>
          <p:cNvSpPr txBox="1"/>
          <p:nvPr/>
        </p:nvSpPr>
        <p:spPr>
          <a:xfrm>
            <a:off x="0" y="5410200"/>
            <a:ext cx="9144000" cy="1015663"/>
          </a:xfrm>
          <a:prstGeom prst="rect">
            <a:avLst/>
          </a:prstGeom>
          <a:noFill/>
        </p:spPr>
        <p:txBody>
          <a:bodyPr wrap="square" rtlCol="0">
            <a:spAutoFit/>
          </a:bodyPr>
          <a:lstStyle/>
          <a:p>
            <a:pPr marL="342900" indent="-342900">
              <a:buFont typeface="Arial" charset="0"/>
              <a:buChar char="•"/>
            </a:pPr>
            <a:r>
              <a:rPr lang="en-US" sz="2000" dirty="0"/>
              <a:t>Based on Fermi 𝜋</a:t>
            </a:r>
            <a:r>
              <a:rPr lang="en-US" sz="2000" baseline="30000" dirty="0"/>
              <a:t>0</a:t>
            </a:r>
            <a:r>
              <a:rPr lang="en-US" sz="2000" dirty="0"/>
              <a:t> template combined with </a:t>
            </a:r>
            <a:r>
              <a:rPr lang="en-US" sz="2000" dirty="0" err="1"/>
              <a:t>IceCube</a:t>
            </a:r>
            <a:r>
              <a:rPr lang="en-US" sz="2000" dirty="0"/>
              <a:t> effective area and angular resolution (forward folding)</a:t>
            </a:r>
          </a:p>
          <a:p>
            <a:pPr marL="342900" indent="-342900">
              <a:buFont typeface="Arial" charset="0"/>
              <a:buChar char="•"/>
            </a:pPr>
            <a:r>
              <a:rPr lang="en-US" sz="2000" dirty="0"/>
              <a:t>Also tested models from </a:t>
            </a:r>
            <a:r>
              <a:rPr lang="en-US" sz="2000" dirty="0" err="1"/>
              <a:t>Ingelman</a:t>
            </a:r>
            <a:r>
              <a:rPr lang="en-US" sz="2000" dirty="0"/>
              <a:t> &amp; </a:t>
            </a:r>
            <a:r>
              <a:rPr lang="en-US" sz="2000" dirty="0" err="1"/>
              <a:t>Thunman</a:t>
            </a:r>
            <a:r>
              <a:rPr lang="en-US" sz="2000" dirty="0"/>
              <a:t> (1996), </a:t>
            </a:r>
            <a:r>
              <a:rPr lang="en-US" sz="2000" dirty="0" err="1"/>
              <a:t>Gaggero</a:t>
            </a:r>
            <a:r>
              <a:rPr lang="en-US" sz="2000" dirty="0"/>
              <a:t> et al. 2015</a:t>
            </a:r>
          </a:p>
        </p:txBody>
      </p:sp>
    </p:spTree>
    <p:extLst>
      <p:ext uri="{BB962C8B-B14F-4D97-AF65-F5344CB8AC3E}">
        <p14:creationId xmlns:p14="http://schemas.microsoft.com/office/powerpoint/2010/main" val="391601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1" descr="ic59_ub_ns.ep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82398" y="609600"/>
            <a:ext cx="6379204" cy="52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Title 1"/>
          <p:cNvSpPr>
            <a:spLocks noGrp="1"/>
          </p:cNvSpPr>
          <p:nvPr>
            <p:ph type="title"/>
          </p:nvPr>
        </p:nvSpPr>
        <p:spPr>
          <a:xfrm>
            <a:off x="0" y="20638"/>
            <a:ext cx="9144000" cy="779462"/>
          </a:xfrm>
        </p:spPr>
        <p:txBody>
          <a:bodyPr/>
          <a:lstStyle/>
          <a:p>
            <a:r>
              <a:rPr lang="en-US" altLang="en-US" dirty="0"/>
              <a:t>Validation of direction reconstruction with Moon shadow</a:t>
            </a:r>
          </a:p>
        </p:txBody>
      </p:sp>
      <p:sp>
        <p:nvSpPr>
          <p:cNvPr id="30726" name="Rectangle 7"/>
          <p:cNvSpPr>
            <a:spLocks noChangeArrowheads="1"/>
          </p:cNvSpPr>
          <p:nvPr/>
        </p:nvSpPr>
        <p:spPr bwMode="auto">
          <a:xfrm>
            <a:off x="2590800" y="1447800"/>
            <a:ext cx="3657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r>
              <a:rPr lang="en-US" altLang="en-US" sz="1800" dirty="0" err="1">
                <a:solidFill>
                  <a:schemeClr val="bg1"/>
                </a:solidFill>
              </a:rPr>
              <a:t>IceCube</a:t>
            </a:r>
            <a:r>
              <a:rPr lang="en-US" altLang="en-US" sz="1800" dirty="0">
                <a:solidFill>
                  <a:schemeClr val="bg1"/>
                </a:solidFill>
              </a:rPr>
              <a:t>, PRD 89 (2014) 102004</a:t>
            </a:r>
          </a:p>
        </p:txBody>
      </p:sp>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87</a:t>
            </a:fld>
            <a:endParaRPr lang="en-US" dirty="0"/>
          </a:p>
        </p:txBody>
      </p:sp>
      <p:sp>
        <p:nvSpPr>
          <p:cNvPr id="4" name="TextBox 3"/>
          <p:cNvSpPr txBox="1"/>
          <p:nvPr/>
        </p:nvSpPr>
        <p:spPr>
          <a:xfrm>
            <a:off x="1447800" y="5816285"/>
            <a:ext cx="6194103" cy="707886"/>
          </a:xfrm>
          <a:prstGeom prst="rect">
            <a:avLst/>
          </a:prstGeom>
          <a:noFill/>
        </p:spPr>
        <p:txBody>
          <a:bodyPr wrap="square" rtlCol="0">
            <a:spAutoFit/>
          </a:bodyPr>
          <a:lstStyle/>
          <a:p>
            <a:pPr algn="ctr"/>
            <a:r>
              <a:rPr lang="en-US" sz="2000" dirty="0"/>
              <a:t>Expect these ~40 </a:t>
            </a:r>
            <a:r>
              <a:rPr lang="en-US" sz="2000" dirty="0" err="1"/>
              <a:t>TeV</a:t>
            </a:r>
            <a:r>
              <a:rPr lang="en-US" sz="2000" dirty="0"/>
              <a:t> (median) primary cosmic rays to be deflected by ~0.1°in geomagnetic field</a:t>
            </a:r>
          </a:p>
        </p:txBody>
      </p:sp>
    </p:spTree>
    <p:extLst>
      <p:ext uri="{BB962C8B-B14F-4D97-AF65-F5344CB8AC3E}">
        <p14:creationId xmlns:p14="http://schemas.microsoft.com/office/powerpoint/2010/main" val="22616633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902171"/>
            <a:ext cx="4725924" cy="4584229"/>
          </a:xfrm>
          <a:prstGeom prst="rect">
            <a:avLst/>
          </a:prstGeom>
        </p:spPr>
      </p:pic>
      <p:sp>
        <p:nvSpPr>
          <p:cNvPr id="2" name="Title 1"/>
          <p:cNvSpPr>
            <a:spLocks noGrp="1"/>
          </p:cNvSpPr>
          <p:nvPr>
            <p:ph type="title"/>
          </p:nvPr>
        </p:nvSpPr>
        <p:spPr>
          <a:xfrm>
            <a:off x="0" y="-1"/>
            <a:ext cx="9144000" cy="933015"/>
          </a:xfrm>
        </p:spPr>
        <p:txBody>
          <a:bodyPr/>
          <a:lstStyle/>
          <a:p>
            <a:r>
              <a:rPr lang="en-US" dirty="0"/>
              <a:t>No cosmogenic (GZK) neutrino detection:</a:t>
            </a:r>
            <a:br>
              <a:rPr lang="en-US" dirty="0"/>
            </a:br>
            <a:r>
              <a:rPr lang="en-US" dirty="0"/>
              <a:t>starting to constrain EHE cosmic rays as protons</a:t>
            </a:r>
          </a:p>
        </p:txBody>
      </p:sp>
      <p:sp>
        <p:nvSpPr>
          <p:cNvPr id="8" name="TextBox 7"/>
          <p:cNvSpPr txBox="1"/>
          <p:nvPr/>
        </p:nvSpPr>
        <p:spPr>
          <a:xfrm>
            <a:off x="381000" y="5562600"/>
            <a:ext cx="8305800" cy="923330"/>
          </a:xfrm>
          <a:prstGeom prst="rect">
            <a:avLst/>
          </a:prstGeom>
          <a:noFill/>
        </p:spPr>
        <p:txBody>
          <a:bodyPr wrap="square" rtlCol="0">
            <a:spAutoFit/>
          </a:bodyPr>
          <a:lstStyle/>
          <a:p>
            <a:pPr marL="342900" indent="-342900">
              <a:buFont typeface="Arial" charset="0"/>
              <a:buChar char="•"/>
            </a:pPr>
            <a:r>
              <a:rPr lang="en-US" sz="1800" dirty="0"/>
              <a:t>Non-detection in 6 years of data (including 3 years of IC86)</a:t>
            </a:r>
          </a:p>
          <a:p>
            <a:pPr marL="342900" indent="-342900">
              <a:buFont typeface="Arial" charset="0"/>
              <a:buChar char="•"/>
            </a:pPr>
            <a:r>
              <a:rPr lang="en-US" sz="1800" dirty="0"/>
              <a:t>Beginning to disfavor proton UHECR models in favor of heavier composition</a:t>
            </a:r>
          </a:p>
          <a:p>
            <a:pPr marL="342900" indent="-342900">
              <a:buFont typeface="Arial" charset="0"/>
              <a:buChar char="•"/>
            </a:pPr>
            <a:r>
              <a:rPr lang="en-US" sz="1800" dirty="0"/>
              <a:t>If composition is heavy (high Z), it will be difficult to detect UHECR sources</a:t>
            </a:r>
          </a:p>
        </p:txBody>
      </p:sp>
      <p:sp>
        <p:nvSpPr>
          <p:cNvPr id="4" name="Slide Number Placeholder 3"/>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88</a:t>
            </a:fld>
            <a:endParaRPr lang="en-US" dirty="0"/>
          </a:p>
        </p:txBody>
      </p:sp>
      <p:sp>
        <p:nvSpPr>
          <p:cNvPr id="6" name="TextBox 5"/>
          <p:cNvSpPr txBox="1"/>
          <p:nvPr/>
        </p:nvSpPr>
        <p:spPr>
          <a:xfrm>
            <a:off x="5261972" y="2754868"/>
            <a:ext cx="3655809" cy="369332"/>
          </a:xfrm>
          <a:prstGeom prst="rect">
            <a:avLst/>
          </a:prstGeom>
          <a:solidFill>
            <a:schemeClr val="bg1"/>
          </a:solidFill>
        </p:spPr>
        <p:txBody>
          <a:bodyPr wrap="none" rtlCol="0">
            <a:spAutoFit/>
          </a:bodyPr>
          <a:lstStyle/>
          <a:p>
            <a:r>
              <a:rPr lang="en-US" sz="1800" dirty="0" err="1"/>
              <a:t>IceCube</a:t>
            </a:r>
            <a:r>
              <a:rPr lang="en-US" sz="1800" dirty="0"/>
              <a:t>, PRL 117, 241101 (2016)</a:t>
            </a:r>
          </a:p>
        </p:txBody>
      </p:sp>
      <p:sp>
        <p:nvSpPr>
          <p:cNvPr id="10" name="TextBox 9"/>
          <p:cNvSpPr txBox="1"/>
          <p:nvPr/>
        </p:nvSpPr>
        <p:spPr>
          <a:xfrm>
            <a:off x="2925395" y="3669268"/>
            <a:ext cx="1646605" cy="369332"/>
          </a:xfrm>
          <a:prstGeom prst="rect">
            <a:avLst/>
          </a:prstGeom>
          <a:noFill/>
        </p:spPr>
        <p:txBody>
          <a:bodyPr wrap="none" rtlCol="0">
            <a:spAutoFit/>
          </a:bodyPr>
          <a:lstStyle/>
          <a:p>
            <a:r>
              <a:rPr lang="en-US" sz="1800" dirty="0"/>
              <a:t>proton models</a:t>
            </a:r>
          </a:p>
        </p:txBody>
      </p:sp>
      <p:sp>
        <p:nvSpPr>
          <p:cNvPr id="7" name="Footer Placeholder 6"/>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108862053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8676"/>
            <a:ext cx="9601200" cy="4367486"/>
          </a:xfrm>
          <a:prstGeom prst="rect">
            <a:avLst/>
          </a:prstGeom>
        </p:spPr>
      </p:pic>
      <p:sp>
        <p:nvSpPr>
          <p:cNvPr id="2" name="Title 1"/>
          <p:cNvSpPr>
            <a:spLocks noGrp="1"/>
          </p:cNvSpPr>
          <p:nvPr>
            <p:ph type="title"/>
          </p:nvPr>
        </p:nvSpPr>
        <p:spPr>
          <a:xfrm>
            <a:off x="457200" y="-6090"/>
            <a:ext cx="8229600" cy="1143000"/>
          </a:xfrm>
        </p:spPr>
        <p:txBody>
          <a:bodyPr/>
          <a:lstStyle/>
          <a:p>
            <a:r>
              <a:rPr lang="en-US" dirty="0"/>
              <a:t>No correlation detected between astrophysical neutrinos and ultra-high-energy cosmic rays</a:t>
            </a:r>
          </a:p>
        </p:txBody>
      </p:sp>
      <p:sp>
        <p:nvSpPr>
          <p:cNvPr id="3" name="Content Placeholder 2"/>
          <p:cNvSpPr>
            <a:spLocks noGrp="1"/>
          </p:cNvSpPr>
          <p:nvPr>
            <p:ph idx="1"/>
          </p:nvPr>
        </p:nvSpPr>
        <p:spPr>
          <a:xfrm>
            <a:off x="-52189" y="5514945"/>
            <a:ext cx="8624689" cy="962055"/>
          </a:xfrm>
        </p:spPr>
        <p:txBody>
          <a:bodyPr/>
          <a:lstStyle/>
          <a:p>
            <a:r>
              <a:rPr lang="en-US" sz="2000" dirty="0"/>
              <a:t>Expect Galactic magnetic fields to deflect 10</a:t>
            </a:r>
            <a:r>
              <a:rPr lang="en-US" sz="2000" baseline="30000" dirty="0"/>
              <a:t>20</a:t>
            </a:r>
            <a:r>
              <a:rPr lang="en-US" sz="2000" dirty="0"/>
              <a:t> eV protons by ~3°</a:t>
            </a:r>
          </a:p>
          <a:p>
            <a:r>
              <a:rPr lang="en-US" sz="2000" dirty="0"/>
              <a:t>If UHECR composition is heavy (e.g. iron), magnetic fields likely deflect them too much to detect discrete sources or correlation with neutrino directions</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89</a:t>
            </a:fld>
            <a:endParaRPr lang="en-US" dirty="0"/>
          </a:p>
        </p:txBody>
      </p:sp>
      <p:sp>
        <p:nvSpPr>
          <p:cNvPr id="12" name="TextBox 11"/>
          <p:cNvSpPr txBox="1"/>
          <p:nvPr/>
        </p:nvSpPr>
        <p:spPr>
          <a:xfrm>
            <a:off x="0" y="4493752"/>
            <a:ext cx="2181623" cy="707886"/>
          </a:xfrm>
          <a:prstGeom prst="rect">
            <a:avLst/>
          </a:prstGeom>
          <a:noFill/>
        </p:spPr>
        <p:txBody>
          <a:bodyPr wrap="none" rtlCol="0">
            <a:spAutoFit/>
          </a:bodyPr>
          <a:lstStyle/>
          <a:p>
            <a:r>
              <a:rPr lang="en-US" sz="2000" dirty="0" err="1">
                <a:latin typeface="+mn-lt"/>
              </a:rPr>
              <a:t>IceCube</a:t>
            </a:r>
            <a:r>
              <a:rPr lang="en-US" sz="2000" dirty="0">
                <a:latin typeface="+mn-lt"/>
              </a:rPr>
              <a:t>, Auger, TA,</a:t>
            </a:r>
          </a:p>
          <a:p>
            <a:r>
              <a:rPr lang="en-US" sz="2000" dirty="0">
                <a:latin typeface="+mn-lt"/>
              </a:rPr>
              <a:t>JCAP01 (2016) 037</a:t>
            </a:r>
          </a:p>
        </p:txBody>
      </p:sp>
      <p:sp>
        <p:nvSpPr>
          <p:cNvPr id="13" name="TextBox 12"/>
          <p:cNvSpPr txBox="1"/>
          <p:nvPr/>
        </p:nvSpPr>
        <p:spPr>
          <a:xfrm>
            <a:off x="-52189" y="1344880"/>
            <a:ext cx="2286000" cy="1754326"/>
          </a:xfrm>
          <a:prstGeom prst="rect">
            <a:avLst/>
          </a:prstGeom>
          <a:noFill/>
        </p:spPr>
        <p:txBody>
          <a:bodyPr wrap="square" rtlCol="0">
            <a:spAutoFit/>
          </a:bodyPr>
          <a:lstStyle/>
          <a:p>
            <a:r>
              <a:rPr lang="en-US" sz="1800" dirty="0">
                <a:latin typeface="+mn-lt"/>
              </a:rPr>
              <a:t>● neutrino cascades</a:t>
            </a:r>
          </a:p>
          <a:p>
            <a:r>
              <a:rPr lang="en-US" sz="1800" dirty="0">
                <a:solidFill>
                  <a:srgbClr val="0432FF"/>
                </a:solidFill>
                <a:latin typeface="+mn-lt"/>
              </a:rPr>
              <a:t>◆ through tracks</a:t>
            </a:r>
          </a:p>
          <a:p>
            <a:r>
              <a:rPr lang="en-US" sz="1800" dirty="0">
                <a:latin typeface="+mn-lt"/>
              </a:rPr>
              <a:t>◆ HESE tracks</a:t>
            </a:r>
          </a:p>
          <a:p>
            <a:r>
              <a:rPr lang="en-US" sz="1800" dirty="0">
                <a:solidFill>
                  <a:srgbClr val="FF40FF"/>
                </a:solidFill>
                <a:latin typeface="+mn-lt"/>
              </a:rPr>
              <a:t>★ Auger</a:t>
            </a:r>
          </a:p>
          <a:p>
            <a:r>
              <a:rPr lang="en-US" sz="1800" dirty="0">
                <a:solidFill>
                  <a:srgbClr val="FFC000"/>
                </a:solidFill>
                <a:latin typeface="+mn-lt"/>
              </a:rPr>
              <a:t>★ TA</a:t>
            </a:r>
          </a:p>
          <a:p>
            <a:endParaRPr lang="en-US" sz="1800" dirty="0">
              <a:latin typeface="+mn-lt"/>
            </a:endParaRPr>
          </a:p>
        </p:txBody>
      </p:sp>
      <p:sp>
        <p:nvSpPr>
          <p:cNvPr id="14" name="TextBox 13"/>
          <p:cNvSpPr txBox="1"/>
          <p:nvPr/>
        </p:nvSpPr>
        <p:spPr>
          <a:xfrm>
            <a:off x="7469701" y="1255693"/>
            <a:ext cx="1473480" cy="400110"/>
          </a:xfrm>
          <a:prstGeom prst="rect">
            <a:avLst/>
          </a:prstGeom>
          <a:noFill/>
        </p:spPr>
        <p:txBody>
          <a:bodyPr wrap="none" rtlCol="0">
            <a:spAutoFit/>
          </a:bodyPr>
          <a:lstStyle/>
          <a:p>
            <a:r>
              <a:rPr lang="en-US" sz="2000" dirty="0">
                <a:latin typeface="+mn-lt"/>
              </a:rPr>
              <a:t>E&gt; ~5e19 eV</a:t>
            </a:r>
          </a:p>
        </p:txBody>
      </p:sp>
      <p:sp>
        <p:nvSpPr>
          <p:cNvPr id="6" name="Footer Placeholder 5"/>
          <p:cNvSpPr>
            <a:spLocks noGrp="1"/>
          </p:cNvSpPr>
          <p:nvPr>
            <p:ph type="ftr" sz="quarter" idx="3"/>
          </p:nvPr>
        </p:nvSpPr>
        <p:spPr/>
        <p:txBody>
          <a:bodyPr/>
          <a:lstStyle/>
          <a:p>
            <a:pPr>
              <a:defRPr/>
            </a:pPr>
            <a:r>
              <a:rPr lang="en-US"/>
              <a:t>Justin Vandenbroucke                                     Neutrinos from blazars: observations</a:t>
            </a:r>
            <a:endParaRPr lang="en-US" dirty="0"/>
          </a:p>
        </p:txBody>
      </p:sp>
    </p:spTree>
    <p:extLst>
      <p:ext uri="{BB962C8B-B14F-4D97-AF65-F5344CB8AC3E}">
        <p14:creationId xmlns:p14="http://schemas.microsoft.com/office/powerpoint/2010/main" val="16880366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a:xfrm>
            <a:off x="0" y="-1"/>
            <a:ext cx="9144000" cy="747625"/>
          </a:xfrm>
        </p:spPr>
        <p:txBody>
          <a:bodyPr/>
          <a:lstStyle/>
          <a:p>
            <a:r>
              <a:rPr lang="en-US" altLang="en-US" dirty="0"/>
              <a:t>Discovery of a diffuse astrophysical neutrino flux</a:t>
            </a:r>
          </a:p>
        </p:txBody>
      </p:sp>
      <p:sp>
        <p:nvSpPr>
          <p:cNvPr id="32774" name="Content Placeholder 2"/>
          <p:cNvSpPr>
            <a:spLocks noGrp="1"/>
          </p:cNvSpPr>
          <p:nvPr>
            <p:ph idx="1"/>
          </p:nvPr>
        </p:nvSpPr>
        <p:spPr bwMode="auto">
          <a:xfrm>
            <a:off x="381000" y="5029200"/>
            <a:ext cx="3962400" cy="44574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altLang="en-US" sz="2000" dirty="0"/>
              <a:t>Two </a:t>
            </a:r>
            <a:r>
              <a:rPr lang="en-US" altLang="en-US" sz="2000" dirty="0" err="1"/>
              <a:t>PeV</a:t>
            </a:r>
            <a:r>
              <a:rPr lang="en-US" altLang="en-US" sz="2000" dirty="0"/>
              <a:t> events in two years (2.8 </a:t>
            </a:r>
            <a:r>
              <a:rPr lang="en-US" altLang="en-US" sz="2000" dirty="0" err="1"/>
              <a:t>σ</a:t>
            </a:r>
            <a:r>
              <a:rPr lang="en-US" altLang="en-US" sz="2000" dirty="0"/>
              <a:t>)</a:t>
            </a:r>
          </a:p>
        </p:txBody>
      </p:sp>
      <p:sp>
        <p:nvSpPr>
          <p:cNvPr id="11" name="Rectangle 10"/>
          <p:cNvSpPr/>
          <p:nvPr/>
        </p:nvSpPr>
        <p:spPr>
          <a:xfrm>
            <a:off x="330200" y="10160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sp>
        <p:nvSpPr>
          <p:cNvPr id="12" name="Rectangle 11"/>
          <p:cNvSpPr/>
          <p:nvPr/>
        </p:nvSpPr>
        <p:spPr>
          <a:xfrm>
            <a:off x="4419600" y="977900"/>
            <a:ext cx="850900" cy="673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endParaRPr>
          </a:p>
        </p:txBody>
      </p:sp>
      <p:pic>
        <p:nvPicPr>
          <p:cNvPr id="32777" name="Picture 1" descr="pr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1650" y="838200"/>
            <a:ext cx="3276600"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a:t>
            </a:fld>
            <a:endParaRPr lang="en-US" dirty="0"/>
          </a:p>
        </p:txBody>
      </p:sp>
      <p:pic>
        <p:nvPicPr>
          <p:cNvPr id="10" name="Picture 9" descr="F1.medium.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90945" y="838200"/>
            <a:ext cx="3263900" cy="415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359025" y="5714654"/>
            <a:ext cx="4198585" cy="923330"/>
          </a:xfrm>
          <a:prstGeom prst="rect">
            <a:avLst/>
          </a:prstGeom>
          <a:solidFill>
            <a:schemeClr val="bg1"/>
          </a:solidFill>
        </p:spPr>
        <p:txBody>
          <a:bodyPr wrap="none" rtlCol="0">
            <a:spAutoFit/>
          </a:bodyPr>
          <a:lstStyle/>
          <a:p>
            <a:pPr algn="ctr"/>
            <a:r>
              <a:rPr lang="en-US" sz="1800" dirty="0" err="1"/>
              <a:t>IceCube</a:t>
            </a:r>
            <a:r>
              <a:rPr lang="en-US" sz="1800" dirty="0"/>
              <a:t>, PRL 111, 021103 (2013)</a:t>
            </a:r>
          </a:p>
          <a:p>
            <a:pPr algn="ctr"/>
            <a:r>
              <a:rPr lang="en-US" sz="1800" dirty="0" err="1"/>
              <a:t>IceCube</a:t>
            </a:r>
            <a:r>
              <a:rPr lang="en-US" sz="1800" dirty="0"/>
              <a:t>, Science 342, 1242856 (2013)</a:t>
            </a:r>
          </a:p>
          <a:p>
            <a:pPr algn="ctr"/>
            <a:r>
              <a:rPr lang="en-US" sz="1800" dirty="0" err="1"/>
              <a:t>IceCube</a:t>
            </a:r>
            <a:r>
              <a:rPr lang="en-US" sz="1800" dirty="0"/>
              <a:t>, PRL 113, 101101 (2014)</a:t>
            </a:r>
          </a:p>
        </p:txBody>
      </p:sp>
      <p:sp>
        <p:nvSpPr>
          <p:cNvPr id="14" name="Content Placeholder 2"/>
          <p:cNvSpPr txBox="1">
            <a:spLocks/>
          </p:cNvSpPr>
          <p:nvPr/>
        </p:nvSpPr>
        <p:spPr bwMode="auto">
          <a:xfrm>
            <a:off x="4876800" y="5029200"/>
            <a:ext cx="450972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en-US" sz="2000" dirty="0"/>
              <a:t>28 additional events in two years (4.1 </a:t>
            </a:r>
            <a:r>
              <a:rPr lang="en-US" altLang="en-US" sz="2000" dirty="0" err="1"/>
              <a:t>σ</a:t>
            </a:r>
            <a:r>
              <a:rPr lang="en-US" altLang="en-US" sz="2000" dirty="0"/>
              <a:t>)</a:t>
            </a:r>
          </a:p>
        </p:txBody>
      </p:sp>
    </p:spTree>
    <p:extLst>
      <p:ext uri="{BB962C8B-B14F-4D97-AF65-F5344CB8AC3E}">
        <p14:creationId xmlns:p14="http://schemas.microsoft.com/office/powerpoint/2010/main" val="89702321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462"/>
            <a:ext cx="8229600" cy="703262"/>
          </a:xfrm>
        </p:spPr>
        <p:txBody>
          <a:bodyPr>
            <a:normAutofit/>
          </a:bodyPr>
          <a:lstStyle/>
          <a:p>
            <a:r>
              <a:rPr lang="en-US" sz="3200" dirty="0" err="1"/>
              <a:t>IceCube</a:t>
            </a:r>
            <a:r>
              <a:rPr lang="en-US" sz="3200" dirty="0"/>
              <a:t> Digital Optical Module</a:t>
            </a:r>
          </a:p>
        </p:txBody>
      </p:sp>
      <p:sp>
        <p:nvSpPr>
          <p:cNvPr id="3" name="Content Placeholder 2"/>
          <p:cNvSpPr>
            <a:spLocks noGrp="1"/>
          </p:cNvSpPr>
          <p:nvPr>
            <p:ph idx="1"/>
          </p:nvPr>
        </p:nvSpPr>
        <p:spPr>
          <a:xfrm>
            <a:off x="-34413" y="4800600"/>
            <a:ext cx="9232900" cy="1689100"/>
          </a:xfrm>
        </p:spPr>
        <p:txBody>
          <a:bodyPr>
            <a:noAutofit/>
          </a:bodyPr>
          <a:lstStyle/>
          <a:p>
            <a:r>
              <a:rPr lang="en-US" sz="2000" dirty="0"/>
              <a:t>10 inch diameter PMT digitized within the module</a:t>
            </a:r>
          </a:p>
          <a:p>
            <a:r>
              <a:rPr lang="en-US" sz="2000" dirty="0"/>
              <a:t>FADC: 40 MHz, 256 samples (6400 ns), no dead time, gain of 23</a:t>
            </a:r>
          </a:p>
          <a:p>
            <a:r>
              <a:rPr lang="en-US" sz="2000" dirty="0"/>
              <a:t>ATWD (Analog Transient Waveform Digitizer) ASIC: 3-channel (each with different gain), 300 MHz, 128 analog samples (427 ns) stored in buffer and digitized upon request, dead time 32-88 µs depending on number of channels digitized</a:t>
            </a:r>
          </a:p>
        </p:txBody>
      </p:sp>
      <p:pic>
        <p:nvPicPr>
          <p:cNvPr id="4" name="Picture 3" descr="icecube figure 1.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075" y="898851"/>
            <a:ext cx="6149725" cy="3749349"/>
          </a:xfrm>
          <a:prstGeom prst="rect">
            <a:avLst/>
          </a:prstGeom>
        </p:spPr>
      </p:pic>
      <p:sp>
        <p:nvSpPr>
          <p:cNvPr id="8" name="Footer Placeholder 2"/>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5" name="TextBox 4"/>
          <p:cNvSpPr txBox="1"/>
          <p:nvPr/>
        </p:nvSpPr>
        <p:spPr>
          <a:xfrm>
            <a:off x="5260843" y="3605396"/>
            <a:ext cx="3878241" cy="646331"/>
          </a:xfrm>
          <a:prstGeom prst="rect">
            <a:avLst/>
          </a:prstGeom>
          <a:noFill/>
        </p:spPr>
        <p:txBody>
          <a:bodyPr wrap="none" rtlCol="0">
            <a:spAutoFit/>
          </a:bodyPr>
          <a:lstStyle/>
          <a:p>
            <a:pPr algn="r"/>
            <a:r>
              <a:rPr lang="en-US" sz="1800" dirty="0" err="1"/>
              <a:t>IceCube</a:t>
            </a:r>
            <a:r>
              <a:rPr lang="en-US" sz="1800" dirty="0"/>
              <a:t>, J. Inst. 12 (2017) P03012</a:t>
            </a:r>
          </a:p>
          <a:p>
            <a:pPr algn="r"/>
            <a:r>
              <a:rPr lang="en-US" sz="1800" dirty="0" err="1"/>
              <a:t>IceCube</a:t>
            </a:r>
            <a:r>
              <a:rPr lang="en-US" sz="1800" dirty="0"/>
              <a:t>, NIM A 618 (2010) 139-152</a:t>
            </a:r>
          </a:p>
        </p:txBody>
      </p:sp>
      <p:sp>
        <p:nvSpPr>
          <p:cNvPr id="6" name="Slide Number Placeholder 5"/>
          <p:cNvSpPr>
            <a:spLocks noGrp="1"/>
          </p:cNvSpPr>
          <p:nvPr>
            <p:ph type="sldNum" sz="quarter" idx="4"/>
          </p:nvPr>
        </p:nvSpPr>
        <p:spPr/>
        <p:txBody>
          <a:bodyPr/>
          <a:lstStyle/>
          <a:p>
            <a:pPr>
              <a:defRPr/>
            </a:pPr>
            <a:fld id="{FE987253-B894-114D-BDC2-8F3A1EBD88EF}" type="slidenum">
              <a:rPr lang="en-US" smtClean="0"/>
              <a:pPr>
                <a:defRPr/>
              </a:pPr>
              <a:t>90</a:t>
            </a:fld>
            <a:endParaRPr lang="en-US" dirty="0"/>
          </a:p>
        </p:txBody>
      </p:sp>
    </p:spTree>
    <p:extLst>
      <p:ext uri="{BB962C8B-B14F-4D97-AF65-F5344CB8AC3E}">
        <p14:creationId xmlns:p14="http://schemas.microsoft.com/office/powerpoint/2010/main" val="78665290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91</a:t>
            </a:fld>
            <a:endParaRPr lang="en-US" dirty="0"/>
          </a:p>
        </p:txBody>
      </p:sp>
      <p:pic>
        <p:nvPicPr>
          <p:cNvPr id="6" name="Picture 2" descr="dri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875464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a:t>Detector down time &lt; 1%</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92</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533400"/>
            <a:ext cx="9392812" cy="5453116"/>
          </a:xfrm>
          <a:prstGeom prst="rect">
            <a:avLst/>
          </a:prstGeom>
        </p:spPr>
      </p:pic>
      <p:sp>
        <p:nvSpPr>
          <p:cNvPr id="7" name="TextBox 6"/>
          <p:cNvSpPr txBox="1"/>
          <p:nvPr/>
        </p:nvSpPr>
        <p:spPr>
          <a:xfrm>
            <a:off x="2793917" y="6076890"/>
            <a:ext cx="3556166" cy="400110"/>
          </a:xfrm>
          <a:prstGeom prst="rect">
            <a:avLst/>
          </a:prstGeom>
          <a:noFill/>
        </p:spPr>
        <p:txBody>
          <a:bodyPr wrap="none" rtlCol="0">
            <a:spAutoFit/>
          </a:bodyPr>
          <a:lstStyle/>
          <a:p>
            <a:r>
              <a:rPr lang="en-US" sz="2000" dirty="0" err="1">
                <a:latin typeface="+mn-lt"/>
              </a:rPr>
              <a:t>IceCube</a:t>
            </a:r>
            <a:r>
              <a:rPr lang="en-US" sz="2000" dirty="0">
                <a:latin typeface="+mn-lt"/>
              </a:rPr>
              <a:t>, J Inst 12 (2017) P03012</a:t>
            </a:r>
          </a:p>
        </p:txBody>
      </p:sp>
    </p:spTree>
    <p:extLst>
      <p:ext uri="{BB962C8B-B14F-4D97-AF65-F5344CB8AC3E}">
        <p14:creationId xmlns:p14="http://schemas.microsoft.com/office/powerpoint/2010/main" val="53557063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41" y="-76200"/>
            <a:ext cx="8773459" cy="6779491"/>
          </a:xfrm>
          <a:prstGeom prst="rect">
            <a:avLst/>
          </a:prstGeom>
        </p:spPr>
      </p:pic>
      <p:sp>
        <p:nvSpPr>
          <p:cNvPr id="2" name="Footer Placeholder 1"/>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3" name="Slide Number Placeholder 2"/>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93</a:t>
            </a:fld>
            <a:endParaRPr lang="en-US" dirty="0"/>
          </a:p>
        </p:txBody>
      </p:sp>
    </p:spTree>
    <p:extLst>
      <p:ext uri="{BB962C8B-B14F-4D97-AF65-F5344CB8AC3E}">
        <p14:creationId xmlns:p14="http://schemas.microsoft.com/office/powerpoint/2010/main" val="1388177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097" y="142875"/>
            <a:ext cx="6644751" cy="6400800"/>
          </a:xfrm>
          <a:prstGeom prst="rect">
            <a:avLst/>
          </a:prstGeom>
        </p:spPr>
      </p:pic>
      <p:sp>
        <p:nvSpPr>
          <p:cNvPr id="2" name="Title 1"/>
          <p:cNvSpPr>
            <a:spLocks noGrp="1"/>
          </p:cNvSpPr>
          <p:nvPr>
            <p:ph type="title"/>
          </p:nvPr>
        </p:nvSpPr>
        <p:spPr>
          <a:xfrm>
            <a:off x="-2558127" y="0"/>
            <a:ext cx="8229600" cy="1143000"/>
          </a:xfrm>
        </p:spPr>
        <p:txBody>
          <a:bodyPr/>
          <a:lstStyle/>
          <a:p>
            <a:r>
              <a:rPr lang="en-US" dirty="0"/>
              <a:t>Particle accelerators</a:t>
            </a:r>
            <a:br>
              <a:rPr lang="en-US" dirty="0"/>
            </a:br>
            <a:r>
              <a:rPr lang="en-US" dirty="0"/>
              <a:t>(</a:t>
            </a:r>
            <a:r>
              <a:rPr lang="en-US" dirty="0" err="1"/>
              <a:t>Hillas</a:t>
            </a:r>
            <a:r>
              <a:rPr lang="en-US" dirty="0"/>
              <a:t> plot)</a:t>
            </a:r>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94</a:t>
            </a:fld>
            <a:endParaRPr lang="en-US" dirty="0"/>
          </a:p>
        </p:txBody>
      </p:sp>
      <p:sp>
        <p:nvSpPr>
          <p:cNvPr id="3" name="Footer Placeholder 2"/>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8" name="TextBox 7"/>
          <p:cNvSpPr txBox="1"/>
          <p:nvPr/>
        </p:nvSpPr>
        <p:spPr>
          <a:xfrm>
            <a:off x="5410200" y="1312914"/>
            <a:ext cx="3015328" cy="923330"/>
          </a:xfrm>
          <a:prstGeom prst="rect">
            <a:avLst/>
          </a:prstGeom>
          <a:noFill/>
        </p:spPr>
        <p:txBody>
          <a:bodyPr wrap="square" rtlCol="0">
            <a:spAutoFit/>
          </a:bodyPr>
          <a:lstStyle/>
          <a:p>
            <a:pPr algn="r"/>
            <a:r>
              <a:rPr lang="en-US" sz="1800" dirty="0" err="1"/>
              <a:t>Ahlers</a:t>
            </a:r>
            <a:r>
              <a:rPr lang="en-US" sz="1800" dirty="0"/>
              <a:t> et al., from </a:t>
            </a:r>
            <a:r>
              <a:rPr lang="en-US" sz="1800" dirty="0" err="1"/>
              <a:t>IceCube</a:t>
            </a:r>
            <a:r>
              <a:rPr lang="en-US" sz="1800" dirty="0"/>
              <a:t>, Adv. Space Res. review (2017)</a:t>
            </a:r>
          </a:p>
        </p:txBody>
      </p:sp>
    </p:spTree>
    <p:extLst>
      <p:ext uri="{BB962C8B-B14F-4D97-AF65-F5344CB8AC3E}">
        <p14:creationId xmlns:p14="http://schemas.microsoft.com/office/powerpoint/2010/main" val="741011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lstStyle/>
          <a:p>
            <a:r>
              <a:rPr lang="en-US" sz="2800" dirty="0"/>
              <a:t>Search for neutrinos from fast radio bursts in 1 year of data</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1045577"/>
            <a:ext cx="6095999" cy="4572000"/>
          </a:xfrm>
          <a:prstGeom prst="rect">
            <a:avLst/>
          </a:prstGeom>
        </p:spPr>
      </p:pic>
      <p:sp>
        <p:nvSpPr>
          <p:cNvPr id="5" name="TextBox 4"/>
          <p:cNvSpPr txBox="1"/>
          <p:nvPr/>
        </p:nvSpPr>
        <p:spPr>
          <a:xfrm>
            <a:off x="838200" y="5791200"/>
            <a:ext cx="7812157" cy="707886"/>
          </a:xfrm>
          <a:prstGeom prst="rect">
            <a:avLst/>
          </a:prstGeom>
          <a:noFill/>
        </p:spPr>
        <p:txBody>
          <a:bodyPr wrap="square" rtlCol="0">
            <a:spAutoFit/>
          </a:bodyPr>
          <a:lstStyle/>
          <a:p>
            <a:pPr algn="ctr"/>
            <a:r>
              <a:rPr lang="en-US" sz="2000" dirty="0"/>
              <a:t>No FRB has an </a:t>
            </a:r>
            <a:r>
              <a:rPr lang="en-US" sz="2000" dirty="0" err="1"/>
              <a:t>IceCube</a:t>
            </a:r>
            <a:r>
              <a:rPr lang="en-US" sz="2000" dirty="0"/>
              <a:t> event coincident in direction</a:t>
            </a:r>
          </a:p>
          <a:p>
            <a:pPr algn="ctr"/>
            <a:r>
              <a:rPr lang="en-US" sz="2000" dirty="0"/>
              <a:t>(within estimated 99% error radius) and time on one day time scale</a:t>
            </a:r>
          </a:p>
        </p:txBody>
      </p:sp>
      <p:sp>
        <p:nvSpPr>
          <p:cNvPr id="6" name="Rectangle 5"/>
          <p:cNvSpPr/>
          <p:nvPr/>
        </p:nvSpPr>
        <p:spPr>
          <a:xfrm>
            <a:off x="1053601" y="687288"/>
            <a:ext cx="7652864" cy="369332"/>
          </a:xfrm>
          <a:prstGeom prst="rect">
            <a:avLst/>
          </a:prstGeom>
        </p:spPr>
        <p:txBody>
          <a:bodyPr wrap="none">
            <a:spAutoFit/>
          </a:bodyPr>
          <a:lstStyle/>
          <a:p>
            <a:r>
              <a:rPr lang="en-US" sz="1800" dirty="0"/>
              <a:t>S. Fahey, A. </a:t>
            </a:r>
            <a:r>
              <a:rPr lang="en-US" sz="1800" dirty="0" err="1"/>
              <a:t>Kheirandish</a:t>
            </a:r>
            <a:r>
              <a:rPr lang="en-US" sz="1800" dirty="0"/>
              <a:t>, J. Vandenbroucke, D. Xu, </a:t>
            </a:r>
            <a:r>
              <a:rPr lang="en-US" sz="1800" dirty="0" err="1"/>
              <a:t>ApJ</a:t>
            </a:r>
            <a:r>
              <a:rPr lang="en-US" sz="1800" dirty="0"/>
              <a:t> 845 (2017) 1, 14</a:t>
            </a:r>
          </a:p>
        </p:txBody>
      </p:sp>
      <p:sp>
        <p:nvSpPr>
          <p:cNvPr id="9" name="Footer Placeholder 8"/>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10" name="Slide Number Placeholder 9"/>
          <p:cNvSpPr>
            <a:spLocks noGrp="1"/>
          </p:cNvSpPr>
          <p:nvPr>
            <p:ph type="sldNum" sz="quarter" idx="4"/>
          </p:nvPr>
        </p:nvSpPr>
        <p:spPr/>
        <p:txBody>
          <a:bodyPr/>
          <a:lstStyle/>
          <a:p>
            <a:pPr>
              <a:defRPr/>
            </a:pPr>
            <a:fld id="{FE987253-B894-114D-BDC2-8F3A1EBD88EF}" type="slidenum">
              <a:rPr lang="en-US" smtClean="0"/>
              <a:pPr>
                <a:defRPr/>
              </a:pPr>
              <a:t>95</a:t>
            </a:fld>
            <a:endParaRPr lang="en-US" dirty="0"/>
          </a:p>
        </p:txBody>
      </p:sp>
      <p:sp>
        <p:nvSpPr>
          <p:cNvPr id="7" name="Rectangle 1"/>
          <p:cNvSpPr>
            <a:spLocks noChangeArrowheads="1"/>
          </p:cNvSpPr>
          <p:nvPr/>
        </p:nvSpPr>
        <p:spPr bwMode="auto">
          <a:xfrm>
            <a:off x="457200" y="349726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charset="0"/>
              </a:rPr>
            </a:br>
            <a:endParaRPr kumimoji="0" lang="en-US" alt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4396553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 y="-152400"/>
            <a:ext cx="8763000" cy="7566445"/>
          </a:xfrm>
          <a:prstGeom prst="rect">
            <a:avLst/>
          </a:prstGeom>
        </p:spPr>
      </p:pic>
      <p:sp>
        <p:nvSpPr>
          <p:cNvPr id="2" name="Title 1"/>
          <p:cNvSpPr>
            <a:spLocks noGrp="1"/>
          </p:cNvSpPr>
          <p:nvPr>
            <p:ph type="title"/>
          </p:nvPr>
        </p:nvSpPr>
        <p:spPr>
          <a:xfrm>
            <a:off x="0" y="0"/>
            <a:ext cx="9144000" cy="1143000"/>
          </a:xfrm>
        </p:spPr>
        <p:txBody>
          <a:bodyPr/>
          <a:lstStyle/>
          <a:p>
            <a:r>
              <a:rPr lang="en-US" dirty="0"/>
              <a:t>Search for neutrinos from fast radio bursts in 6 years of data</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96</a:t>
            </a:fld>
            <a:endParaRPr lang="en-US" dirty="0"/>
          </a:p>
        </p:txBody>
      </p:sp>
      <p:sp>
        <p:nvSpPr>
          <p:cNvPr id="8" name="TextBox 7"/>
          <p:cNvSpPr txBox="1"/>
          <p:nvPr/>
        </p:nvSpPr>
        <p:spPr>
          <a:xfrm>
            <a:off x="5585312" y="6054971"/>
            <a:ext cx="2390398" cy="369332"/>
          </a:xfrm>
          <a:prstGeom prst="rect">
            <a:avLst/>
          </a:prstGeom>
          <a:noFill/>
        </p:spPr>
        <p:txBody>
          <a:bodyPr wrap="none" rtlCol="0">
            <a:spAutoFit/>
          </a:bodyPr>
          <a:lstStyle/>
          <a:p>
            <a:r>
              <a:rPr lang="en-US" sz="1800" dirty="0" err="1"/>
              <a:t>IceCube</a:t>
            </a:r>
            <a:r>
              <a:rPr lang="en-US" sz="1800" dirty="0"/>
              <a:t>, 1712.06277</a:t>
            </a:r>
          </a:p>
        </p:txBody>
      </p:sp>
    </p:spTree>
    <p:extLst>
      <p:ext uri="{BB962C8B-B14F-4D97-AF65-F5344CB8AC3E}">
        <p14:creationId xmlns:p14="http://schemas.microsoft.com/office/powerpoint/2010/main" val="58951922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762000"/>
            <a:ext cx="6657598" cy="5326078"/>
          </a:xfrm>
          <a:prstGeom prst="rect">
            <a:avLst/>
          </a:prstGeom>
        </p:spPr>
      </p:pic>
      <p:sp>
        <p:nvSpPr>
          <p:cNvPr id="2" name="Title 1"/>
          <p:cNvSpPr>
            <a:spLocks noGrp="1"/>
          </p:cNvSpPr>
          <p:nvPr>
            <p:ph type="title"/>
          </p:nvPr>
        </p:nvSpPr>
        <p:spPr>
          <a:xfrm>
            <a:off x="0" y="0"/>
            <a:ext cx="9144000" cy="682054"/>
          </a:xfrm>
        </p:spPr>
        <p:txBody>
          <a:bodyPr/>
          <a:lstStyle/>
          <a:p>
            <a:r>
              <a:rPr lang="en-US" sz="2800" dirty="0"/>
              <a:t>Search for neutrinos from fast radio bursts in 6 years of data</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97</a:t>
            </a:fld>
            <a:endParaRPr lang="en-US" dirty="0"/>
          </a:p>
        </p:txBody>
      </p:sp>
      <p:sp>
        <p:nvSpPr>
          <p:cNvPr id="8" name="TextBox 7"/>
          <p:cNvSpPr txBox="1"/>
          <p:nvPr/>
        </p:nvSpPr>
        <p:spPr>
          <a:xfrm>
            <a:off x="5562600" y="6019800"/>
            <a:ext cx="2390398" cy="369332"/>
          </a:xfrm>
          <a:prstGeom prst="rect">
            <a:avLst/>
          </a:prstGeom>
          <a:noFill/>
        </p:spPr>
        <p:txBody>
          <a:bodyPr wrap="none" rtlCol="0">
            <a:spAutoFit/>
          </a:bodyPr>
          <a:lstStyle/>
          <a:p>
            <a:r>
              <a:rPr lang="en-US" sz="1800" dirty="0" err="1"/>
              <a:t>IceCube</a:t>
            </a:r>
            <a:r>
              <a:rPr lang="en-US" sz="1800" dirty="0"/>
              <a:t>, 1712.06277</a:t>
            </a:r>
          </a:p>
        </p:txBody>
      </p:sp>
    </p:spTree>
    <p:extLst>
      <p:ext uri="{BB962C8B-B14F-4D97-AF65-F5344CB8AC3E}">
        <p14:creationId xmlns:p14="http://schemas.microsoft.com/office/powerpoint/2010/main" val="4025439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742" y="-7374"/>
            <a:ext cx="8229600" cy="540774"/>
          </a:xfrm>
        </p:spPr>
        <p:txBody>
          <a:bodyPr/>
          <a:lstStyle/>
          <a:p>
            <a:r>
              <a:rPr lang="en-US" dirty="0"/>
              <a:t>Search for astrophysical tau neutrinos</a:t>
            </a:r>
          </a:p>
        </p:txBody>
      </p:sp>
      <p:sp>
        <p:nvSpPr>
          <p:cNvPr id="4" name="Footer Placeholder 3"/>
          <p:cNvSpPr>
            <a:spLocks noGrp="1"/>
          </p:cNvSpPr>
          <p:nvPr>
            <p:ph type="ftr" sz="quarter" idx="3"/>
          </p:nvPr>
        </p:nvSpPr>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p:txBody>
          <a:bodyPr/>
          <a:lstStyle/>
          <a:p>
            <a:pPr>
              <a:defRPr/>
            </a:pPr>
            <a:fld id="{FE987253-B894-114D-BDC2-8F3A1EBD88EF}" type="slidenum">
              <a:rPr lang="en-US" smtClean="0"/>
              <a:pPr>
                <a:defRPr/>
              </a:pPr>
              <a:t>98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42" y="609600"/>
            <a:ext cx="7772400" cy="5320890"/>
          </a:xfrm>
          <a:prstGeom prst="rect">
            <a:avLst/>
          </a:prstGeom>
        </p:spPr>
      </p:pic>
      <p:sp>
        <p:nvSpPr>
          <p:cNvPr id="7" name="TextBox 6"/>
          <p:cNvSpPr txBox="1"/>
          <p:nvPr/>
        </p:nvSpPr>
        <p:spPr>
          <a:xfrm>
            <a:off x="2286000" y="5841735"/>
            <a:ext cx="4126707" cy="400110"/>
          </a:xfrm>
          <a:prstGeom prst="rect">
            <a:avLst/>
          </a:prstGeom>
          <a:noFill/>
        </p:spPr>
        <p:txBody>
          <a:bodyPr wrap="none" rtlCol="0">
            <a:spAutoFit/>
          </a:bodyPr>
          <a:lstStyle/>
          <a:p>
            <a:r>
              <a:rPr lang="en-US" sz="2000" dirty="0" err="1"/>
              <a:t>IceCube</a:t>
            </a:r>
            <a:r>
              <a:rPr lang="en-US" sz="2000" dirty="0"/>
              <a:t>, 1710.01191 (ICRC 2017)</a:t>
            </a:r>
          </a:p>
        </p:txBody>
      </p:sp>
    </p:spTree>
    <p:extLst>
      <p:ext uri="{BB962C8B-B14F-4D97-AF65-F5344CB8AC3E}">
        <p14:creationId xmlns:p14="http://schemas.microsoft.com/office/powerpoint/2010/main" val="6264155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00" y="264903"/>
            <a:ext cx="5880100" cy="5745282"/>
          </a:xfrm>
          <a:prstGeom prst="rect">
            <a:avLst/>
          </a:prstGeom>
        </p:spPr>
      </p:pic>
      <p:sp>
        <p:nvSpPr>
          <p:cNvPr id="2" name="Title 1"/>
          <p:cNvSpPr>
            <a:spLocks noGrp="1"/>
          </p:cNvSpPr>
          <p:nvPr>
            <p:ph type="title"/>
          </p:nvPr>
        </p:nvSpPr>
        <p:spPr>
          <a:xfrm>
            <a:off x="0" y="0"/>
            <a:ext cx="9144000" cy="749300"/>
          </a:xfrm>
        </p:spPr>
        <p:txBody>
          <a:bodyPr/>
          <a:lstStyle/>
          <a:p>
            <a:r>
              <a:rPr lang="en-US" sz="2800" dirty="0"/>
              <a:t>Tau neutrino upper limit from three years of 86-string data</a:t>
            </a:r>
          </a:p>
        </p:txBody>
      </p:sp>
      <p:sp>
        <p:nvSpPr>
          <p:cNvPr id="3" name="TextBox 2"/>
          <p:cNvSpPr txBox="1"/>
          <p:nvPr/>
        </p:nvSpPr>
        <p:spPr>
          <a:xfrm>
            <a:off x="1397000" y="5783914"/>
            <a:ext cx="6540500" cy="707886"/>
          </a:xfrm>
          <a:prstGeom prst="rect">
            <a:avLst/>
          </a:prstGeom>
          <a:noFill/>
        </p:spPr>
        <p:txBody>
          <a:bodyPr wrap="square" rtlCol="0">
            <a:spAutoFit/>
          </a:bodyPr>
          <a:lstStyle/>
          <a:p>
            <a:pPr algn="ctr"/>
            <a:r>
              <a:rPr lang="en-US" sz="2000" dirty="0"/>
              <a:t>Reached &gt;2 orders of magnitude lower energy than previous (Pierre Auger) tau neutrino searches</a:t>
            </a:r>
          </a:p>
        </p:txBody>
      </p:sp>
      <p:sp>
        <p:nvSpPr>
          <p:cNvPr id="4" name="Footer Placeholder 3"/>
          <p:cNvSpPr>
            <a:spLocks noGrp="1"/>
          </p:cNvSpPr>
          <p:nvPr>
            <p:ph type="ftr" sz="quarter" idx="3"/>
          </p:nvPr>
        </p:nvSpPr>
        <p:spPr>
          <a:xfrm>
            <a:off x="0" y="6553200"/>
            <a:ext cx="9144000" cy="304800"/>
          </a:xfrm>
        </p:spPr>
        <p:txBody>
          <a:bodyPr/>
          <a:lstStyle/>
          <a:p>
            <a:pPr>
              <a:defRPr/>
            </a:pPr>
            <a:r>
              <a:rPr lang="en-US"/>
              <a:t>Justin Vandenbroucke                                     Neutrinos from blazars: observations</a:t>
            </a:r>
            <a:endParaRPr lang="en-US" dirty="0"/>
          </a:p>
        </p:txBody>
      </p:sp>
      <p:sp>
        <p:nvSpPr>
          <p:cNvPr id="5" name="Slide Number Placeholder 4"/>
          <p:cNvSpPr>
            <a:spLocks noGrp="1"/>
          </p:cNvSpPr>
          <p:nvPr>
            <p:ph type="sldNum" sz="quarter" idx="4"/>
          </p:nvPr>
        </p:nvSpPr>
        <p:spPr>
          <a:xfrm>
            <a:off x="8686800" y="6553200"/>
            <a:ext cx="461962" cy="295275"/>
          </a:xfrm>
        </p:spPr>
        <p:txBody>
          <a:bodyPr/>
          <a:lstStyle/>
          <a:p>
            <a:pPr>
              <a:defRPr/>
            </a:pPr>
            <a:fld id="{FE987253-B894-114D-BDC2-8F3A1EBD88EF}" type="slidenum">
              <a:rPr lang="en-US" smtClean="0"/>
              <a:pPr>
                <a:defRPr/>
              </a:pPr>
              <a:t>99</a:t>
            </a:fld>
            <a:endParaRPr lang="en-US" dirty="0"/>
          </a:p>
        </p:txBody>
      </p:sp>
      <p:sp>
        <p:nvSpPr>
          <p:cNvPr id="6" name="TextBox 5"/>
          <p:cNvSpPr txBox="1"/>
          <p:nvPr/>
        </p:nvSpPr>
        <p:spPr>
          <a:xfrm>
            <a:off x="2862910" y="4736068"/>
            <a:ext cx="3608680" cy="369332"/>
          </a:xfrm>
          <a:prstGeom prst="rect">
            <a:avLst/>
          </a:prstGeom>
          <a:solidFill>
            <a:schemeClr val="bg1"/>
          </a:solidFill>
        </p:spPr>
        <p:txBody>
          <a:bodyPr wrap="none" rtlCol="0">
            <a:spAutoFit/>
          </a:bodyPr>
          <a:lstStyle/>
          <a:p>
            <a:r>
              <a:rPr lang="en-US" sz="1800"/>
              <a:t>IceCube</a:t>
            </a:r>
            <a:r>
              <a:rPr lang="en-US" sz="1800" dirty="0"/>
              <a:t>, PRD 93, 022001 (2016)</a:t>
            </a:r>
          </a:p>
        </p:txBody>
      </p:sp>
    </p:spTree>
    <p:extLst>
      <p:ext uri="{BB962C8B-B14F-4D97-AF65-F5344CB8AC3E}">
        <p14:creationId xmlns:p14="http://schemas.microsoft.com/office/powerpoint/2010/main" val="1229077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49134</TotalTime>
  <Words>14537</Words>
  <Application>Microsoft Macintosh PowerPoint</Application>
  <PresentationFormat>On-screen Show (4:3)</PresentationFormat>
  <Paragraphs>1380</Paragraphs>
  <Slides>111</Slides>
  <Notes>79</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111</vt:i4>
      </vt:variant>
    </vt:vector>
  </HeadingPairs>
  <TitlesOfParts>
    <vt:vector size="117" baseType="lpstr">
      <vt:lpstr>Arial</vt:lpstr>
      <vt:lpstr>Calibri</vt:lpstr>
      <vt:lpstr>Cambria Math</vt:lpstr>
      <vt:lpstr>Helvetica Neue</vt:lpstr>
      <vt:lpstr>Symbol</vt:lpstr>
      <vt:lpstr>Office Theme</vt:lpstr>
      <vt:lpstr>Observational constraints on neutrino emission by blazars</vt:lpstr>
      <vt:lpstr>PowerPoint Presentation</vt:lpstr>
      <vt:lpstr>Neutrinos complement gamma rays and cosmic rays</vt:lpstr>
      <vt:lpstr>PowerPoint Presentation</vt:lpstr>
      <vt:lpstr>The IceCube Neutrino Observatory</vt:lpstr>
      <vt:lpstr>IceCube signals and backgrounds</vt:lpstr>
      <vt:lpstr>IceCube signals and backgrounds</vt:lpstr>
      <vt:lpstr>PowerPoint Presentation</vt:lpstr>
      <vt:lpstr>Discovery of a diffuse astrophysical neutrino flux</vt:lpstr>
      <vt:lpstr>PowerPoint Presentation</vt:lpstr>
      <vt:lpstr>PowerPoint Presentation</vt:lpstr>
      <vt:lpstr>PowerPoint Presentation</vt:lpstr>
      <vt:lpstr>A more traditional search: up-going muon neutrinos from the Northern hemisphere</vt:lpstr>
      <vt:lpstr>Through-going Northern tracks (8 years)</vt:lpstr>
      <vt:lpstr>Complementary analyses characterizing the diffuse astrophysical neutrino flux</vt:lpstr>
      <vt:lpstr>All-sky search for discrete neutrino sources (neutrino clusters)</vt:lpstr>
      <vt:lpstr>What is producing the neutrinos? constraining candidate sources and source classes</vt:lpstr>
      <vt:lpstr>IceCube provides public real-time alerts to guide pointed observatories (radio, optical, x-ray, gamma-ray, …)</vt:lpstr>
      <vt:lpstr>The first 10 IceCube real-time, public alerts</vt:lpstr>
      <vt:lpstr>IceCube-170922A</vt:lpstr>
      <vt:lpstr>Fermi LAT: there was a flaring blazar coincident with IceCube-170922A</vt:lpstr>
      <vt:lpstr>A GeV gamma-ray blazar in the same direction as the ~290 TeV neutrino</vt:lpstr>
      <vt:lpstr>Follow-up of IceCube-170922A by 23 observatories</vt:lpstr>
      <vt:lpstr>IceCube-170922A: a muon neutrino in the direction of a flaring GeV-TeV blazar</vt:lpstr>
      <vt:lpstr>First detection of ~TeV gamma rays from the same direction as a high-energy neutrino</vt:lpstr>
      <vt:lpstr>Neutrinos from blazar TXS 0506+056: two papers</vt:lpstr>
      <vt:lpstr>Archival IceCube data in the direction of TXS 0506+056</vt:lpstr>
      <vt:lpstr>Archival IceCube data in the direction of TXS 0506+056</vt:lpstr>
      <vt:lpstr>TXS 0506+056: Spectral energy distribution</vt:lpstr>
      <vt:lpstr>TXS 0506+056: Multi-wavelength light curves</vt:lpstr>
      <vt:lpstr>TXS 0506+056: gamma and neutrino luminosity</vt:lpstr>
      <vt:lpstr>New: July 2019 neutrino-blazar coincidence</vt:lpstr>
      <vt:lpstr>Overall: astrophysical neutrinos are not well correlated with Fermi LAT detected blazars</vt:lpstr>
      <vt:lpstr>New: Updated neutrino-blazar correlation search</vt:lpstr>
      <vt:lpstr>Updated neutrino - blazar correlation search: subsets</vt:lpstr>
      <vt:lpstr>New: 10-year general point source search</vt:lpstr>
      <vt:lpstr>Looking to the future with neutrino telescopes</vt:lpstr>
      <vt:lpstr>IceCube Gen 2: the next generation</vt:lpstr>
      <vt:lpstr>IceCube Upgrade (first step toward Gen 2): fully funded project launched in 2019</vt:lpstr>
      <vt:lpstr>IceCube Upgrade: calibration will improve angular resolution</vt:lpstr>
      <vt:lpstr>Conclusions and Outlook</vt:lpstr>
      <vt:lpstr>additional slides</vt:lpstr>
      <vt:lpstr>The redshift of TXS 0506+056</vt:lpstr>
      <vt:lpstr>Updated neutrino-blazar correlation search: classes</vt:lpstr>
      <vt:lpstr>Many dim sources, or few bright sources?</vt:lpstr>
      <vt:lpstr>Padovani et al. and Garrappa et al.</vt:lpstr>
      <vt:lpstr>TXS 0506+056 neutrino flare without gamma flare: gammas reprocessed within source?</vt:lpstr>
      <vt:lpstr>Self-consistent model of extragalactic neutrino flux from evolving blazar population</vt:lpstr>
      <vt:lpstr>VERITAS TXS</vt:lpstr>
      <vt:lpstr>PowerPoint Presentation</vt:lpstr>
      <vt:lpstr>PowerPoint Presentation</vt:lpstr>
      <vt:lpstr>New Upgrade hierarchy sketch</vt:lpstr>
      <vt:lpstr>New: 10-year generic point source search</vt:lpstr>
      <vt:lpstr>Energy PDF for IceCube-170922A</vt:lpstr>
      <vt:lpstr>Active galactic nuclei and blazars</vt:lpstr>
      <vt:lpstr>Why TXS?</vt:lpstr>
      <vt:lpstr>Eddington  bias</vt:lpstr>
      <vt:lpstr>Point sources with cascades</vt:lpstr>
      <vt:lpstr>Astrophysical tau neutrinos?</vt:lpstr>
      <vt:lpstr>A veto technique for starting events</vt:lpstr>
      <vt:lpstr>The neutrinos are not produced predominantly by gamma-ray bursts</vt:lpstr>
      <vt:lpstr>The neutrinos are not produced predominantly by star-forming galaxies</vt:lpstr>
      <vt:lpstr>Searches for neutrinos from fast radio bursts </vt:lpstr>
      <vt:lpstr>The multi-messenger triad</vt:lpstr>
      <vt:lpstr>Neutrinos from gravitational wave sources?</vt:lpstr>
      <vt:lpstr>Realtime search for neutrinos from gravitational wave sources during LIGO/Virgo O3</vt:lpstr>
      <vt:lpstr>PowerPoint Presentation</vt:lpstr>
      <vt:lpstr>Thank you to my collaborators, current and former group members, and supporting organizations</vt:lpstr>
      <vt:lpstr>Search for neutrinos in coincidence with gravitational waves from binary black hole mergers (multi-messenger astrophysics without electromagnetic messengers!)</vt:lpstr>
      <vt:lpstr>Astrophysical neutrino flavor ratio</vt:lpstr>
      <vt:lpstr>Search for Galactic neutrino sources with HAWC + IceCube</vt:lpstr>
      <vt:lpstr>PowerPoint Presentation</vt:lpstr>
      <vt:lpstr>MAGIC: first detection of very-high-energy gamma rays from the direction of a high-energy neutrino</vt:lpstr>
      <vt:lpstr>PowerPoint Presentation</vt:lpstr>
      <vt:lpstr>Characterizing the diffuse astrophysical neutrino spectrum</vt:lpstr>
      <vt:lpstr>PowerPoint Presentation</vt:lpstr>
      <vt:lpstr>Chance coincidence disfavored with 3 𝜎 significance</vt:lpstr>
      <vt:lpstr>MeV neutrino detection with IceCube, for supernovae and other transients</vt:lpstr>
      <vt:lpstr>Measurement of neutrino-nucleon cross section using Earth absorption</vt:lpstr>
      <vt:lpstr>Measurement of neutrino-nucleon cross section using Earth absorption</vt:lpstr>
      <vt:lpstr>New (June 2018): Astrophysical neutrino flavor ratio with 7.5 yr HESE events</vt:lpstr>
      <vt:lpstr>New (June 2018): High-energy starting events (7.5 years) Discovery of two double-cascade events</vt:lpstr>
      <vt:lpstr>Angular resolution (tracks from muon neutrinos)</vt:lpstr>
      <vt:lpstr>Search for diffuse Galactic neutrinos</vt:lpstr>
      <vt:lpstr>Search for diffuse Galactic neutrinos</vt:lpstr>
      <vt:lpstr>Search for Galactic neutrinos: diffuse spatial template</vt:lpstr>
      <vt:lpstr>Validation of direction reconstruction with Moon shadow</vt:lpstr>
      <vt:lpstr>No cosmogenic (GZK) neutrino detection: starting to constrain EHE cosmic rays as protons</vt:lpstr>
      <vt:lpstr>No correlation detected between astrophysical neutrinos and ultra-high-energy cosmic rays</vt:lpstr>
      <vt:lpstr>IceCube Digital Optical Module</vt:lpstr>
      <vt:lpstr>PowerPoint Presentation</vt:lpstr>
      <vt:lpstr>Detector down time &lt; 1%</vt:lpstr>
      <vt:lpstr>PowerPoint Presentation</vt:lpstr>
      <vt:lpstr>Particle accelerators (Hillas plot)</vt:lpstr>
      <vt:lpstr>Search for neutrinos from fast radio bursts in 1 year of data</vt:lpstr>
      <vt:lpstr>Search for neutrinos from fast radio bursts in 6 years of data</vt:lpstr>
      <vt:lpstr>Search for neutrinos from fast radio bursts in 6 years of data</vt:lpstr>
      <vt:lpstr>Search for astrophysical tau neutrinos</vt:lpstr>
      <vt:lpstr>Tau neutrino upper limit from three years of 86-string data</vt:lpstr>
      <vt:lpstr>Complementarity of IceCube and ANTARES/KM3NeT</vt:lpstr>
      <vt:lpstr>Search for neutrinos in coincidence with gravitational waves from binary neutron star merger (kilonova)</vt:lpstr>
      <vt:lpstr>An up-going muon neutrino track depositing several PeV</vt:lpstr>
      <vt:lpstr>Complementarity of IceCube and ANTARES/KM3NeT</vt:lpstr>
      <vt:lpstr>IceCube measurement of neutrino-nucleon cross section using Earth absorption</vt:lpstr>
      <vt:lpstr>Two PeV events detected in two years of data</vt:lpstr>
      <vt:lpstr>Evidence for astrophysical neutrinos in two years of data</vt:lpstr>
      <vt:lpstr>Neutrino oscillations</vt:lpstr>
      <vt:lpstr>Sterile neutrino search</vt:lpstr>
      <vt:lpstr>Declination distribution of starting events (four years)</vt:lpstr>
      <vt:lpstr>A possible Glashow resonance event</vt:lpstr>
      <vt:lpstr>An up-going muon neutrino track depositing several PeV</vt:lpstr>
    </vt:vector>
  </TitlesOfParts>
  <Manager/>
  <Company>Stanford University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TARGET 5 and front-end modules</dc:title>
  <dc:subject/>
  <dc:creator>Justin Vandenbroucke</dc:creator>
  <cp:keywords/>
  <dc:description/>
  <cp:lastModifiedBy>Justin Vandenbroucke</cp:lastModifiedBy>
  <cp:revision>1809</cp:revision>
  <dcterms:created xsi:type="dcterms:W3CDTF">2013-05-10T04:07:05Z</dcterms:created>
  <dcterms:modified xsi:type="dcterms:W3CDTF">2019-09-24T23:20:29Z</dcterms:modified>
  <cp:category/>
</cp:coreProperties>
</file>