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6" r:id="rId5"/>
    <p:sldId id="257" r:id="rId6"/>
    <p:sldId id="258" r:id="rId7"/>
    <p:sldId id="263" r:id="rId8"/>
    <p:sldId id="277" r:id="rId9"/>
    <p:sldId id="266" r:id="rId10"/>
    <p:sldId id="269" r:id="rId11"/>
    <p:sldId id="276" r:id="rId12"/>
    <p:sldId id="275" r:id="rId13"/>
    <p:sldId id="267" r:id="rId14"/>
    <p:sldId id="268" r:id="rId15"/>
    <p:sldId id="285" r:id="rId16"/>
    <p:sldId id="286" r:id="rId17"/>
    <p:sldId id="287" r:id="rId18"/>
    <p:sldId id="280" r:id="rId19"/>
    <p:sldId id="274" r:id="rId20"/>
    <p:sldId id="281" r:id="rId21"/>
    <p:sldId id="284" r:id="rId22"/>
    <p:sldId id="278" r:id="rId23"/>
    <p:sldId id="273" r:id="rId24"/>
    <p:sldId id="279" r:id="rId25"/>
    <p:sldId id="259" r:id="rId26"/>
    <p:sldId id="265" r:id="rId27"/>
    <p:sldId id="260" r:id="rId28"/>
    <p:sldId id="261" r:id="rId29"/>
    <p:sldId id="262" r:id="rId30"/>
    <p:sldId id="264" r:id="rId31"/>
    <p:sldId id="271" r:id="rId32"/>
    <p:sldId id="282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3"/>
    <p:restoredTop sz="78993"/>
  </p:normalViewPr>
  <p:slideViewPr>
    <p:cSldViewPr snapToGrid="0" snapToObjects="1">
      <p:cViewPr>
        <p:scale>
          <a:sx n="120" d="100"/>
          <a:sy n="120" d="100"/>
        </p:scale>
        <p:origin x="1384" y="1064"/>
      </p:cViewPr>
      <p:guideLst/>
    </p:cSldViewPr>
  </p:slideViewPr>
  <p:outlineViewPr>
    <p:cViewPr>
      <p:scale>
        <a:sx n="33" d="100"/>
        <a:sy n="33" d="100"/>
      </p:scale>
      <p:origin x="0" y="-56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E06BB-1FE7-F640-8873-2193F9D06AD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1C2D8-98B9-A74C-8C68-DE454F6A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o.caltech.edu/system/media_files/binaries/481/original/O3_detection_count.p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1901531/public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8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6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4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0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7+9+5+3+4+4+8+3+5+5+14 = 67</a:t>
            </a:r>
          </a:p>
          <a:p>
            <a:endParaRPr lang="en-US" dirty="0"/>
          </a:p>
          <a:p>
            <a:r>
              <a:rPr lang="en-US" dirty="0"/>
              <a:t>14+5+5+3+8+4+4+3+5+9+7 = 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87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8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yet all 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06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47+7+5+8 = 67</a:t>
            </a:r>
          </a:p>
          <a:p>
            <a:endParaRPr lang="en-US" dirty="0"/>
          </a:p>
          <a:p>
            <a:r>
              <a:rPr lang="en-US" dirty="0"/>
              <a:t>47+7+5+4+3+1</a:t>
            </a:r>
          </a:p>
          <a:p>
            <a:r>
              <a:rPr lang="en-US" dirty="0"/>
              <a:t>Other:</a:t>
            </a:r>
          </a:p>
          <a:p>
            <a:pPr marL="171450" indent="-171450">
              <a:buFontTx/>
              <a:buChar char="-"/>
            </a:pPr>
            <a:r>
              <a:rPr lang="en-US" dirty="0"/>
              <a:t>3 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4 MG</a:t>
            </a:r>
          </a:p>
          <a:p>
            <a:pPr marL="171450" indent="-171450">
              <a:buFontTx/>
              <a:buChar char="-"/>
            </a:pPr>
            <a:r>
              <a:rPr lang="en-US" dirty="0"/>
              <a:t>1 </a:t>
            </a:r>
            <a:r>
              <a:rPr lang="en-US" dirty="0" err="1"/>
              <a:t>cWB</a:t>
            </a:r>
            <a:r>
              <a:rPr lang="en-US" dirty="0"/>
              <a:t> (coherent </a:t>
            </a:r>
            <a:r>
              <a:rPr lang="en-US" dirty="0" err="1"/>
              <a:t>waveburst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O1: 3 GW between Sep and Dec 2015</a:t>
            </a:r>
          </a:p>
          <a:p>
            <a:pPr marL="171450" indent="-171450">
              <a:buFontTx/>
              <a:buChar char="-"/>
            </a:pPr>
            <a:r>
              <a:rPr lang="en-US" dirty="0"/>
              <a:t>O2: 8 GW between Jan and Aug 2017</a:t>
            </a:r>
          </a:p>
          <a:p>
            <a:pPr marL="171450" indent="-171450">
              <a:buFontTx/>
              <a:buChar char="-"/>
            </a:pPr>
            <a:r>
              <a:rPr lang="en-US" dirty="0"/>
              <a:t>O3: 42+14=56 GW candidates between April 2019 and March 2020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Image from </a:t>
            </a:r>
            <a:r>
              <a:rPr lang="en-US" dirty="0">
                <a:hlinkClick r:id="rId3"/>
              </a:rPr>
              <a:t>https://www.ligo.caltech.edu/system/media_files/binaries/481/original/O3_detection_count.png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9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37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2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2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5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27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9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from </a:t>
            </a:r>
            <a:r>
              <a:rPr lang="en-US" dirty="0">
                <a:hlinkClick r:id="rId3"/>
              </a:rPr>
              <a:t>https://dcc.ligo.org/LIGO-G1901531/public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48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67 GW candidates plotted</a:t>
            </a:r>
          </a:p>
          <a:p>
            <a:endParaRPr lang="en-US" dirty="0"/>
          </a:p>
          <a:p>
            <a:r>
              <a:rPr lang="en-US" dirty="0"/>
              <a:t>GFU is for actual GFU events (mostly background), scaled from estimated angular uncertainty (sigma)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8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1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GW localization (90% containment): 700-800 </a:t>
            </a:r>
            <a:r>
              <a:rPr lang="en-US" dirty="0" err="1"/>
              <a:t>sq</a:t>
            </a:r>
            <a:r>
              <a:rPr lang="en-US" dirty="0"/>
              <a:t> deg</a:t>
            </a:r>
          </a:p>
          <a:p>
            <a:r>
              <a:rPr lang="en-US" dirty="0"/>
              <a:t>Median GFU localization (90% containment): 5-6 </a:t>
            </a:r>
            <a:r>
              <a:rPr lang="en-US" dirty="0" err="1"/>
              <a:t>sq</a:t>
            </a:r>
            <a:r>
              <a:rPr lang="en-US" dirty="0"/>
              <a:t> deg</a:t>
            </a:r>
          </a:p>
          <a:p>
            <a:r>
              <a:rPr lang="en-US" dirty="0"/>
              <a:t>Ratio = 150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9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6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7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1C2D8-98B9-A74C-8C68-DE454F6A5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2805-08EE-8C4F-B4E1-6D9F60B047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8449" y="6492873"/>
            <a:ext cx="5613009" cy="365127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err="1"/>
              <a:t>IceCube</a:t>
            </a:r>
            <a:r>
              <a:rPr lang="en-US" dirty="0"/>
              <a:t>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fld id="{1CE992B8-E309-E249-822E-8E8A404DFC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0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5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BD24-47CD-4746-818B-AD8E0DE4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D3767-9ACD-E848-A3AC-6FA8C8E3C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F27B-04D2-134B-AE41-DC536200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7E0D1-A492-4246-99E0-90A86658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9908-85B5-2047-BFAF-C7EBD554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4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3A54-B895-0745-864A-992EE911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02F99-9C3D-1A49-90F9-BA20AEAF8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5091E-FC3F-6D42-9054-86813A3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D819C-A81E-004E-A76D-5131DED5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9265C-83C4-A04A-A62C-07E4FC93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1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B510-59C1-D849-BF06-8C924334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8E73A-874E-B54F-8507-3C30C2260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6A07-6BD5-AE44-8A5E-4468D775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7BDCC-D5E1-BA44-AE3C-A1F3BFA3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FC334-B986-CE48-9023-1EB6770B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21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6EB4-BFF4-2B40-AD4A-A91CFF24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167DC-F2BF-334D-BFF3-541894031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E8360-162B-7B45-B0D1-0DF012CAA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ADD5A-DE60-924A-ACA7-4DA21C20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93D76-DF4A-314B-8457-2FE52DD7F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385E9-5FB2-9548-A374-F3E9D151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0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ECA8-76AC-3740-9176-5A4123B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F5D41-4ADB-A84B-8B91-485B250A8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18BB3-A3E5-A24F-B76B-C50F4DB08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E096B-1D21-724D-8305-7F920BC59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86ACD2-3E2B-8643-BCEE-C169F4272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97007-7912-B14D-A0EE-89C55D49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B4329A-AC15-564D-B2B6-6F0E7681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EE09A-C67C-FA45-93FC-D03A4CB2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3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4A3D-3C1A-164D-B64E-B418CC54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7B9BE-427D-E142-BA69-B0F9BC31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F2A26-94C2-A041-8B23-E8CF485C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BC271-5294-7D4D-9440-2A4FC7B5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6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5B60B-7548-2C43-8C69-486E2B82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98FA8-0C4A-9E4B-B10D-326F6811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97749-97DA-AB4B-8338-79BA3AFA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95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9D36A-3405-454A-AE7E-F7636A84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F9200-5A62-AC44-A943-7E206BCA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84B78-F289-4743-9EEB-ECF4B713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B441-F5CA-F34B-8E38-A0EBCF7A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E4341-70ED-0144-AE59-3C21ADA5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822E3-7E22-2F48-846B-B6EA5270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7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154"/>
            <a:ext cx="2743200" cy="365125"/>
          </a:xfrm>
        </p:spPr>
        <p:txBody>
          <a:bodyPr/>
          <a:lstStyle/>
          <a:p>
            <a:r>
              <a:rPr lang="en-US" dirty="0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2345" y="6492875"/>
            <a:ext cx="4557932" cy="365125"/>
          </a:xfrm>
        </p:spPr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0153"/>
            <a:ext cx="2743200" cy="365125"/>
          </a:xfrm>
        </p:spPr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80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309B-2F11-644C-BE4C-40DA9564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704C2-8C9D-0C45-9B3F-36E960F50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2FB08-26D7-AC4D-A918-AA0DD5B15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676F0-29E6-3848-9B8B-9A50AA2E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CA1EA-C61A-AD4B-88E9-C265D99B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C1E9-B666-3A4F-BBA2-7997111C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0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7DAA-1F33-2245-8582-CEF870F6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E672C-1E07-FC44-B70C-E8E61C74E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DBB79-810C-BA49-BD50-C5E7C14B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79A47-2E89-8841-97C1-BB06BC1C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FE41E-2A64-1C40-AE0E-7567F461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49D00-86C2-EE47-96AD-9E87436D8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B5D48-A5E0-9241-A0A5-2C7758122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641F-6F0F-2241-80AA-5C5CE389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1D41C-67A0-7745-8641-3CB89EE8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0CBDE-20D5-FF40-AA0F-A24A5338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81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D1E85-24CE-C841-A66B-CFD29B97A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5A407-9DB1-D44E-A07C-8EF55DFD1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763C-3CD8-A34D-A36B-03E4A516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71BE1-0F5E-E142-82AA-6E290F53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EADF9-8007-8C4C-9520-B4B1EDF0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9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B8CC-FE4C-A04D-BF52-B1844A13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2BA28-BA5C-5141-A049-7DC66CA10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EE31-C086-2D4D-8BD2-9D35EE0E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53548-ACA9-E94D-8103-6A9E5165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A87B-FCDB-D549-8F28-F9FF32FC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82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02BF-0C8C-194C-85A0-E9A37AF4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F8666-13FB-3242-B73E-72B14F0B1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B9FF9-0546-E24C-9C44-ECB6B02F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AC7B9-82C6-3B45-8E5F-391AE289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D1E5-3F0B-D04F-80D4-FDE0CD7B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7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1A2D-F9AF-CE44-9052-32802A01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2A4A2-074D-1940-A506-7C9A97BD7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66BA5-7FF6-224F-A568-160CAB6E6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19B07-2F79-C54F-A2A6-92AA380C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7B06C-BAE3-334E-A521-F8E658A4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AA92D-1EA8-A245-8A62-F574A0E8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4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824D-A703-7B41-8B20-466DA3CB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1F06B-49B0-7242-BEA3-B55726DC7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1E4F-8638-9F46-A41E-8BFD62D8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C17A6-402D-9C41-9AC5-E9861C212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6DF5B-6306-C340-8E74-0C133F4AA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B84C5-3C4E-9A48-8A8F-F92BA0D5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2BBAA-DD98-1744-8F7C-8E04EF4A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146A-47C4-134C-B5E2-F5B48960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47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93F0-8BA6-D248-88BF-B792B139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711F7-9D5B-9F4A-8FAE-DA7AE99B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FC1CC-B915-F249-88F0-283E9FE8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F5082-3B5F-7948-94B5-740FB83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81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56E8B-C633-A542-B078-1DEE8EED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99790-780D-AB4F-BF2E-0D04CCDE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21DF0-36A9-0846-AE14-7F673E1C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1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D082-C738-DB4D-BB72-7631EE09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C3279-B040-BD47-9A77-330B5984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9090F-9374-AE4D-B549-1CBD2C12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4A631-BB19-A54B-A545-558DA646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0975F-2159-8742-8507-27C330B1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B36DF-9621-B54C-A257-F495D290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5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790B-28C1-C24F-A23A-3C2592D0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2E080-6265-F84E-82AF-D14D4D63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F27F5-5C73-6D49-8F5D-0A9ABD458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43C01-8429-0F4C-8527-F1E7AF8E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9DF3F-FCCC-9640-A961-3254E19A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D78CF-4A3F-E147-B0DA-5F58F50A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3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8F48-955A-EA48-8E1C-A28DF835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F51B6-CEF1-DC43-B17E-65E4F909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4C718-32FA-8A44-A6A0-FE95771E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F2A39-C9FE-CA48-95DF-E9F0AD45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C5828-189C-1A41-B0C5-6D2493ED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10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4C0AF-F5AB-0946-AD9C-BDA56CFB0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E2446-CF0D-2F4E-BDB8-B9839984D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3DB89-3867-3B41-A411-D95F5DA9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FB3B-A788-4E4F-B90A-09D0779E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7811B-255E-A246-A450-9B9D6C0A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3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4C60-E8A5-8B47-8C7C-AE359F170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AD08-B5D4-0547-81DE-EE0E36A0F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6BE75-1549-0948-8BCF-2C195A37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6BBAF-039D-104E-A1BD-45DE246C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6BC3A-EECA-6B44-8576-789792C5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72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13AF-2FE4-DE4B-A007-CC57FE7C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5A71C-76C3-634C-BE74-AD7CB817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08E2-F75C-354A-9F39-B3559ABE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5D011-A9D1-1D49-BCE7-AC0FCFEF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450EC-0CE3-6B4B-BB38-09C8E992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4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397ED-B28B-1949-832F-90B7CD30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C3101-22C5-8047-A1EA-39C92656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2A030-B302-5E49-A179-6A200431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427F3-79F2-2549-A8AB-EA86122B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6991E-02F7-714B-8701-01E07B5B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4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0E407-46CC-3C4E-B140-612942FF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9C0A0-3E4E-3145-A2A5-C0F3E7C3E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C36D1-D397-ED46-A276-D3EBDF948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F5F98-96FC-F446-9392-51B946A6E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1E618-6FE8-2F49-AAB2-8FD3471E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C7A04-93AE-FD44-BF24-D856E8D0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06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1518-6137-B542-9C98-A3DBAB9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5C694-97E5-7A4B-94B1-33DCCE789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ECFAB-7A90-AE4C-9383-C247D17B7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5256B-78BA-5149-AD65-DA27E7825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FA047-FF6C-1844-9086-82982C34D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DDA9A-6C3F-E741-BC80-E71B8169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97996-A571-0546-BF81-FEDC67BA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D2EF3-89AE-E84C-B935-D20F20DB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56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76C2-638F-3A4F-82F2-D2B729F1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82F94-ADD3-EE45-8B0F-360D1833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8E163-5D4E-8344-A42F-1408601B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DC2BA-2A99-6444-A406-ACB7C000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3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15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C549F-1575-254E-B9BA-42C2E636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885DF-CC70-684F-B765-DF2F41F8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0DD4-A686-A44C-B827-05565937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1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98B3-AF98-D543-A0AD-D759DF4A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AC65-5499-2D4D-BE49-60D674DD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BA03B-0BD7-B043-B87D-525A243B3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53D12-53D6-6E47-AD8C-C32EE210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A5BE8-DF1F-7240-A02B-8DE75DF8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4D3A8-2F70-B742-A824-2B3BA9E7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10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1BC6-2B28-4344-AB6E-417C4E9F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28C3B-5DC1-2E4D-8598-3CBEBAC45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CBB9B-9C4E-3944-8E16-E636ED98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53A1F-1217-D244-ABD4-416FF0FF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0B99C-E496-EE48-97E8-231677F2A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F22F7-B292-F447-9A5A-E32D18B7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55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B264-8A22-5B48-99B7-60C8CCCC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E740-D6A5-3243-9BBB-8477D84A7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EB742-CDC9-7349-8A9F-36EA3CBF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2218F-B9B2-8542-BBFF-46B28928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7750B-65E8-E241-9616-80233694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47084-F10F-E24B-A889-5D880C512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590EA-32A9-2C4D-A6C7-C359C3962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D73FB-D13C-E143-A881-BE6EE86F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5417-7FB0-F14D-93EC-E4546D0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EA267-2BB3-8143-BC88-892C306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66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A94E-D1F1-0E44-8546-9B821358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97F1-1FB7-964B-825F-2F572090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172BB-757C-074A-B663-4412B3AF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B77A8-5F87-1C48-9883-6DC59811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9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0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2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9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92B8-E309-E249-822E-8E8A404D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AD463-B49F-4B47-A47B-9F401537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F4EC-BFAE-C54A-A9DF-A95A555E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8B10-56F4-3E49-9BC0-8EDCDE828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0D81D-EC11-F54B-B712-E89A2E4D05FE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C633D-896B-6B41-90AE-897AC86E9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42A5E-1736-7746-B8A6-B650CC92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F6DA-1337-8843-A7F5-74D85812C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7BD53-EB0D-124A-9F67-2BF33347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B2735-819A-8A4E-B8D3-972F77132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6757A-990D-D14F-856B-0EB7AF5EF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38FAB-7B55-E44D-B9F7-C77A318A2B53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5BB5-D8D8-7E4B-995D-261D6F331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E5FF-4878-E544-B950-4752DA4C2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08EE-E5DB-2443-9E6E-4F8A14CC0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6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22635-2D1D-C84A-9A3B-461CD45B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87556-C6BC-0E43-B88A-DC4E1A201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7A9D-89F1-7D47-B480-29F99D233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0D707-D7A7-4441-94C4-1F1D6B102EC4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EC90-8E8A-F542-80CE-0F1EC628C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0098-E1A1-B94E-A725-52D2EBA8D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68B60-3BB7-F64D-A1F8-77623F9AD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hyperlink" Target="https://gcn.gsfc.nasa.gov/gcn3/25210.gcn3" TargetMode="Externa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04.0291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0291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0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900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cn.gsfc.nasa.gov/gcn/gcn3/24573.gcn3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cn.gsfc.nasa.gov/gcn3/27043.gcn3" TargetMode="External"/><Relationship Id="rId5" Type="http://schemas.openxmlformats.org/officeDocument/2006/relationships/hyperlink" Target="https://gcn.gsfc.nasa.gov/gcn3/26460.gcn3" TargetMode="External"/><Relationship Id="rId4" Type="http://schemas.openxmlformats.org/officeDocument/2006/relationships/hyperlink" Target="https://gcn.gsfc.nasa.gov/gcn3/25210.gcn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029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0291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hyperlink" Target="https://arxiv.org/abs/2004.0291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x/abstract/10.1103/PhysRevX.9.03104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04.02910" TargetMode="Externa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04.0291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33" y="100013"/>
            <a:ext cx="3270337" cy="1148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3141"/>
            <a:ext cx="3244850" cy="1022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449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Searching for astrophysical neutrinos from gravitational wave sources in real time with </a:t>
            </a:r>
            <a:r>
              <a:rPr lang="en-US" sz="4800" dirty="0" err="1"/>
              <a:t>IceCube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6296"/>
            <a:ext cx="9144000" cy="1841703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Justin Vandenbroucke,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Raamis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Hussain, Alex Pizzuto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(University of Wisconsin – Madison)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Collaboration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APS April Meeting, April 20,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FC7D6-F564-D440-8DC3-1D77A3253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0" y="0"/>
            <a:ext cx="1176648" cy="13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35" y="1211867"/>
            <a:ext cx="3060579" cy="1630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180"/>
            <a:ext cx="3054898" cy="1627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35" y="4481730"/>
            <a:ext cx="3060579" cy="1630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1730"/>
            <a:ext cx="3037345" cy="16178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20" y="2842142"/>
            <a:ext cx="3060579" cy="1630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51" y="2818252"/>
            <a:ext cx="3117231" cy="16604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35" y="2842142"/>
            <a:ext cx="3060579" cy="16302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455"/>
            <a:ext cx="3054898" cy="16272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77" y="1218154"/>
            <a:ext cx="3048776" cy="16239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51" y="1218154"/>
            <a:ext cx="3060579" cy="16302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14" y="4481730"/>
            <a:ext cx="3055514" cy="16275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54" y="4496308"/>
            <a:ext cx="2998246" cy="159707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848CA1C-D06A-5448-93C0-F903DE6E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O3 (GW candidates 1–12)</a:t>
            </a:r>
          </a:p>
        </p:txBody>
      </p:sp>
    </p:spTree>
    <p:extLst>
      <p:ext uri="{BB962C8B-B14F-4D97-AF65-F5344CB8AC3E}">
        <p14:creationId xmlns:p14="http://schemas.microsoft.com/office/powerpoint/2010/main" val="59964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11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5C326A-DA92-CC47-9F02-C59A07FF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O3 (GW candidates 13–24)</a:t>
            </a:r>
          </a:p>
        </p:txBody>
      </p:sp>
      <p:pic>
        <p:nvPicPr>
          <p:cNvPr id="10" name="Picture 9" descr="A picture containing building, umbrella&#10;&#10;Description automatically generated">
            <a:extLst>
              <a:ext uri="{FF2B5EF4-FFF2-40B4-BE49-F238E27FC236}">
                <a16:creationId xmlns:a16="http://schemas.microsoft.com/office/drawing/2014/main" id="{774FD7E2-05B7-E84E-8B41-57A6E2D5C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522"/>
            <a:ext cx="3032449" cy="16002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63777F9-B084-F447-90F3-DD5E8BBA9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449" y="1196522"/>
            <a:ext cx="3032449" cy="1600200"/>
          </a:xfrm>
          <a:prstGeom prst="rect">
            <a:avLst/>
          </a:prstGeom>
        </p:spPr>
      </p:pic>
      <p:pic>
        <p:nvPicPr>
          <p:cNvPr id="19" name="Picture 18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DE6AF346-E2B6-EA46-98CC-502F7BBD8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898" y="1196522"/>
            <a:ext cx="3032449" cy="1600200"/>
          </a:xfrm>
          <a:prstGeom prst="rect">
            <a:avLst/>
          </a:prstGeom>
        </p:spPr>
      </p:pic>
      <p:pic>
        <p:nvPicPr>
          <p:cNvPr id="21" name="Picture 2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1D601F5-782C-D245-B23A-5EBC138BB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47" y="1196522"/>
            <a:ext cx="3032449" cy="16002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1F21DD85-7D70-9A4F-8684-4EA49BECA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796722"/>
            <a:ext cx="3032449" cy="1600200"/>
          </a:xfrm>
          <a:prstGeom prst="rect">
            <a:avLst/>
          </a:prstGeom>
        </p:spPr>
      </p:pic>
      <p:pic>
        <p:nvPicPr>
          <p:cNvPr id="25" name="Picture 24" descr="A picture containing building, umbrella, boat&#10;&#10;Description automatically generated">
            <a:extLst>
              <a:ext uri="{FF2B5EF4-FFF2-40B4-BE49-F238E27FC236}">
                <a16:creationId xmlns:a16="http://schemas.microsoft.com/office/drawing/2014/main" id="{75B17220-F878-E148-9897-5468ADDE94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448" y="2796722"/>
            <a:ext cx="3032449" cy="1600200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7BDE691A-D180-A24A-80E1-6A47A1DA94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4897" y="2796722"/>
            <a:ext cx="3032449" cy="1600200"/>
          </a:xfrm>
          <a:prstGeom prst="rect">
            <a:avLst/>
          </a:prstGeom>
        </p:spPr>
      </p:pic>
      <p:pic>
        <p:nvPicPr>
          <p:cNvPr id="29" name="Picture 2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A621766-F599-3B4A-876F-39CB31775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7346" y="2796722"/>
            <a:ext cx="3032449" cy="1600200"/>
          </a:xfrm>
          <a:prstGeom prst="rect">
            <a:avLst/>
          </a:prstGeom>
        </p:spPr>
      </p:pic>
      <p:pic>
        <p:nvPicPr>
          <p:cNvPr id="33" name="Picture 32" descr="A picture containing building, umbrella&#10;&#10;Description automatically generated">
            <a:extLst>
              <a:ext uri="{FF2B5EF4-FFF2-40B4-BE49-F238E27FC236}">
                <a16:creationId xmlns:a16="http://schemas.microsoft.com/office/drawing/2014/main" id="{E6BD69D7-B829-0B4C-8B20-35DEF3D43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396922"/>
            <a:ext cx="3032449" cy="1600200"/>
          </a:xfrm>
          <a:prstGeom prst="rect">
            <a:avLst/>
          </a:prstGeom>
        </p:spPr>
      </p:pic>
      <p:pic>
        <p:nvPicPr>
          <p:cNvPr id="35" name="Picture 34" descr="A picture containing building, umbrella&#10;&#10;Description automatically generated">
            <a:extLst>
              <a:ext uri="{FF2B5EF4-FFF2-40B4-BE49-F238E27FC236}">
                <a16:creationId xmlns:a16="http://schemas.microsoft.com/office/drawing/2014/main" id="{6B807C5C-725B-9743-90E2-0621BBB9CF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2447" y="4396922"/>
            <a:ext cx="3032449" cy="1600200"/>
          </a:xfrm>
          <a:prstGeom prst="rect">
            <a:avLst/>
          </a:prstGeom>
        </p:spPr>
      </p:pic>
      <p:pic>
        <p:nvPicPr>
          <p:cNvPr id="37" name="Picture 36" descr="A picture containing building, umbrella&#10;&#10;Description automatically generated">
            <a:extLst>
              <a:ext uri="{FF2B5EF4-FFF2-40B4-BE49-F238E27FC236}">
                <a16:creationId xmlns:a16="http://schemas.microsoft.com/office/drawing/2014/main" id="{05907333-53A1-2C45-A6C1-E153283F83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4896" y="4396922"/>
            <a:ext cx="3032449" cy="1600200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1CEF9908-0ED9-4649-8A58-68D9FBDE4C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7345" y="4396922"/>
            <a:ext cx="303244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2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12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5C326A-DA92-CC47-9F02-C59A07FF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O3 (GW candidates 25-36)</a:t>
            </a:r>
          </a:p>
        </p:txBody>
      </p:sp>
      <p:pic>
        <p:nvPicPr>
          <p:cNvPr id="10" name="Picture 9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0F3064D-EA1D-2948-8654-2E5300E2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760" y="4392115"/>
            <a:ext cx="3032448" cy="1600200"/>
          </a:xfrm>
          <a:prstGeom prst="rect">
            <a:avLst/>
          </a:prstGeom>
        </p:spPr>
      </p:pic>
      <p:pic>
        <p:nvPicPr>
          <p:cNvPr id="16" name="Picture 1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99917CA-7FBB-5548-9A45-404F013C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312" y="4393031"/>
            <a:ext cx="3032448" cy="160020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532DD67-B32E-AF4B-BE84-96F946CB0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864" y="4393031"/>
            <a:ext cx="3032448" cy="1600200"/>
          </a:xfrm>
          <a:prstGeom prst="rect">
            <a:avLst/>
          </a:prstGeom>
        </p:spPr>
      </p:pic>
      <p:pic>
        <p:nvPicPr>
          <p:cNvPr id="21" name="Picture 20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EF254E6-8054-6A48-94A2-36A3D4051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20" y="4393031"/>
            <a:ext cx="3032448" cy="1600200"/>
          </a:xfrm>
          <a:prstGeom prst="rect">
            <a:avLst/>
          </a:prstGeom>
        </p:spPr>
      </p:pic>
      <p:pic>
        <p:nvPicPr>
          <p:cNvPr id="23" name="Picture 22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A010C14-59C6-A844-BD23-BF0F9A8C6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614" y="2791915"/>
            <a:ext cx="3032449" cy="1600200"/>
          </a:xfrm>
          <a:prstGeom prst="rect">
            <a:avLst/>
          </a:prstGeom>
        </p:spPr>
      </p:pic>
      <p:pic>
        <p:nvPicPr>
          <p:cNvPr id="25" name="Picture 2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8080EAA4-7ED1-A14D-9407-25C1EBA87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458" y="2791915"/>
            <a:ext cx="3032449" cy="1600200"/>
          </a:xfrm>
          <a:prstGeom prst="rect">
            <a:avLst/>
          </a:prstGeom>
        </p:spPr>
      </p:pic>
      <p:pic>
        <p:nvPicPr>
          <p:cNvPr id="27" name="Picture 26" descr="A picture containing map, umbrella&#10;&#10;Description automatically generated">
            <a:extLst>
              <a:ext uri="{FF2B5EF4-FFF2-40B4-BE49-F238E27FC236}">
                <a16:creationId xmlns:a16="http://schemas.microsoft.com/office/drawing/2014/main" id="{0BBAC821-BB0A-6740-A304-A7C489215B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097" y="2791915"/>
            <a:ext cx="3032449" cy="1600200"/>
          </a:xfrm>
          <a:prstGeom prst="rect">
            <a:avLst/>
          </a:prstGeom>
        </p:spPr>
      </p:pic>
      <p:pic>
        <p:nvPicPr>
          <p:cNvPr id="29" name="Picture 2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4EFF608-72DD-1B45-9247-82BF4BA8B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791915"/>
            <a:ext cx="3032449" cy="1600200"/>
          </a:xfrm>
          <a:prstGeom prst="rect">
            <a:avLst/>
          </a:prstGeom>
        </p:spPr>
      </p:pic>
      <p:pic>
        <p:nvPicPr>
          <p:cNvPr id="33" name="Picture 32" descr="A picture containing indoor, sitting, umbrella, table&#10;&#10;Description automatically generated">
            <a:extLst>
              <a:ext uri="{FF2B5EF4-FFF2-40B4-BE49-F238E27FC236}">
                <a16:creationId xmlns:a16="http://schemas.microsoft.com/office/drawing/2014/main" id="{42C2313A-3672-C346-8117-0CA53E4DC7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1467" y="1188051"/>
            <a:ext cx="3032449" cy="1600200"/>
          </a:xfrm>
          <a:prstGeom prst="rect">
            <a:avLst/>
          </a:prstGeom>
        </p:spPr>
      </p:pic>
      <p:pic>
        <p:nvPicPr>
          <p:cNvPr id="35" name="Picture 3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6E41DE49-B9FA-6746-A5D6-884E5EED7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1311" y="1189883"/>
            <a:ext cx="3032449" cy="1600200"/>
          </a:xfrm>
          <a:prstGeom prst="rect">
            <a:avLst/>
          </a:prstGeom>
        </p:spPr>
      </p:pic>
      <p:pic>
        <p:nvPicPr>
          <p:cNvPr id="39" name="Picture 38" descr="A picture containing umbrella, plate&#10;&#10;Description automatically generated">
            <a:extLst>
              <a:ext uri="{FF2B5EF4-FFF2-40B4-BE49-F238E27FC236}">
                <a16:creationId xmlns:a16="http://schemas.microsoft.com/office/drawing/2014/main" id="{243D0F31-2686-EE49-B1ED-4B0EA0A9BC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9028" y="1189883"/>
            <a:ext cx="3032449" cy="1600200"/>
          </a:xfrm>
          <a:prstGeom prst="rect">
            <a:avLst/>
          </a:prstGeom>
        </p:spPr>
      </p:pic>
      <p:pic>
        <p:nvPicPr>
          <p:cNvPr id="41" name="Picture 40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DE7F9A86-AB50-BE47-8320-A223C754B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190799"/>
            <a:ext cx="303244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6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13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5C326A-DA92-CC47-9F02-C59A07FF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O3 (GW candidates 37-48)</a:t>
            </a:r>
          </a:p>
        </p:txBody>
      </p:sp>
      <p:pic>
        <p:nvPicPr>
          <p:cNvPr id="3" name="Picture 2" descr="A picture containing umbrella&#10;&#10;Description automatically generated">
            <a:extLst>
              <a:ext uri="{FF2B5EF4-FFF2-40B4-BE49-F238E27FC236}">
                <a16:creationId xmlns:a16="http://schemas.microsoft.com/office/drawing/2014/main" id="{A47155F4-B90A-5745-BA17-16D3FD76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84"/>
            <a:ext cx="3032449" cy="1600200"/>
          </a:xfrm>
          <a:prstGeom prst="rect">
            <a:avLst/>
          </a:prstGeom>
        </p:spPr>
      </p:pic>
      <p:pic>
        <p:nvPicPr>
          <p:cNvPr id="9" name="Picture 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00B5D1AD-710F-BE48-99BE-3266C4879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449" y="1245784"/>
            <a:ext cx="3032449" cy="16002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E92CDA7-FEDE-5F49-84B9-C1216CCFB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311" y="1245784"/>
            <a:ext cx="3032449" cy="1600200"/>
          </a:xfrm>
          <a:prstGeom prst="rect">
            <a:avLst/>
          </a:prstGeom>
        </p:spPr>
      </p:pic>
      <p:pic>
        <p:nvPicPr>
          <p:cNvPr id="14" name="Picture 1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F33F7EC4-96D7-444A-B3F5-2875DB954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60" y="1242933"/>
            <a:ext cx="3032449" cy="1600200"/>
          </a:xfrm>
          <a:prstGeom prst="rect">
            <a:avLst/>
          </a:prstGeom>
        </p:spPr>
      </p:pic>
      <p:pic>
        <p:nvPicPr>
          <p:cNvPr id="17" name="Picture 1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9A0DE68-81DC-134C-92E4-A228E350B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06" y="2843133"/>
            <a:ext cx="3032449" cy="160020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702D285B-D086-4340-AC5C-B6F7AA5D0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449" y="2843133"/>
            <a:ext cx="3032449" cy="1600200"/>
          </a:xfrm>
          <a:prstGeom prst="rect">
            <a:avLst/>
          </a:prstGeom>
        </p:spPr>
      </p:pic>
      <p:pic>
        <p:nvPicPr>
          <p:cNvPr id="30" name="Picture 29" descr="A picture containing map, umbrella, plate&#10;&#10;Description automatically generated">
            <a:extLst>
              <a:ext uri="{FF2B5EF4-FFF2-40B4-BE49-F238E27FC236}">
                <a16:creationId xmlns:a16="http://schemas.microsoft.com/office/drawing/2014/main" id="{57FD9065-0CD4-E84D-B01C-E363F0912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311" y="2843133"/>
            <a:ext cx="3032449" cy="1600200"/>
          </a:xfrm>
          <a:prstGeom prst="rect">
            <a:avLst/>
          </a:prstGeom>
        </p:spPr>
      </p:pic>
      <p:pic>
        <p:nvPicPr>
          <p:cNvPr id="32" name="Picture 3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F666C256-5B49-0240-87D9-9926B9A27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3759" y="2843133"/>
            <a:ext cx="3032449" cy="1600200"/>
          </a:xfrm>
          <a:prstGeom prst="rect">
            <a:avLst/>
          </a:prstGeom>
        </p:spPr>
      </p:pic>
      <p:pic>
        <p:nvPicPr>
          <p:cNvPr id="36" name="Picture 3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F2A8496-D710-B24A-B2CD-5A035F9E6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6" y="4443333"/>
            <a:ext cx="3032449" cy="1600200"/>
          </a:xfrm>
          <a:prstGeom prst="rect">
            <a:avLst/>
          </a:prstGeom>
        </p:spPr>
      </p:pic>
      <p:pic>
        <p:nvPicPr>
          <p:cNvPr id="38" name="Picture 3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9690168-B86B-C641-9997-E4116DD4D5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9243" y="4440482"/>
            <a:ext cx="3032449" cy="1600200"/>
          </a:xfrm>
          <a:prstGeom prst="rect">
            <a:avLst/>
          </a:prstGeom>
        </p:spPr>
      </p:pic>
      <p:pic>
        <p:nvPicPr>
          <p:cNvPr id="42" name="Picture 41" descr="A close up of a map&#10;&#10;Description automatically generated">
            <a:extLst>
              <a:ext uri="{FF2B5EF4-FFF2-40B4-BE49-F238E27FC236}">
                <a16:creationId xmlns:a16="http://schemas.microsoft.com/office/drawing/2014/main" id="{2AA62937-AD36-364B-A1FB-E13A2C54D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1692" y="4440482"/>
            <a:ext cx="3032449" cy="1600200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791EB6F1-F4A0-6146-A7F4-FA02463DA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3758" y="4440482"/>
            <a:ext cx="303244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14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5C326A-DA92-CC47-9F02-C59A07FF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O3 (GW candidates 49-56)</a:t>
            </a:r>
          </a:p>
        </p:txBody>
      </p:sp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523655B6-4285-864C-9DC4-1DC1DE05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316"/>
            <a:ext cx="3032449" cy="1600200"/>
          </a:xfrm>
          <a:prstGeom prst="rect">
            <a:avLst/>
          </a:prstGeom>
        </p:spPr>
      </p:pic>
      <p:pic>
        <p:nvPicPr>
          <p:cNvPr id="9" name="Picture 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C94BF96C-EDCC-5E43-991E-734C4F2D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449" y="1288316"/>
            <a:ext cx="3032449" cy="1600200"/>
          </a:xfrm>
          <a:prstGeom prst="rect">
            <a:avLst/>
          </a:prstGeom>
        </p:spPr>
      </p:pic>
      <p:pic>
        <p:nvPicPr>
          <p:cNvPr id="11" name="Picture 10" descr="A picture containing umbrella&#10;&#10;Description automatically generated">
            <a:extLst>
              <a:ext uri="{FF2B5EF4-FFF2-40B4-BE49-F238E27FC236}">
                <a16:creationId xmlns:a16="http://schemas.microsoft.com/office/drawing/2014/main" id="{310B75A9-3D29-F945-BD28-E031C810F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898" y="1288316"/>
            <a:ext cx="3032449" cy="1600200"/>
          </a:xfrm>
          <a:prstGeom prst="rect">
            <a:avLst/>
          </a:prstGeom>
        </p:spPr>
      </p:pic>
      <p:pic>
        <p:nvPicPr>
          <p:cNvPr id="13" name="Picture 12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16E3575-D54C-5447-AA51-8D16C8E7F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47" y="1288316"/>
            <a:ext cx="3032449" cy="1600200"/>
          </a:xfrm>
          <a:prstGeom prst="rect">
            <a:avLst/>
          </a:prstGeom>
        </p:spPr>
      </p:pic>
      <p:pic>
        <p:nvPicPr>
          <p:cNvPr id="15" name="Picture 14" descr="A picture containing building, umbrella&#10;&#10;Description automatically generated">
            <a:extLst>
              <a:ext uri="{FF2B5EF4-FFF2-40B4-BE49-F238E27FC236}">
                <a16:creationId xmlns:a16="http://schemas.microsoft.com/office/drawing/2014/main" id="{7C8D3E9C-E5BD-8E4D-B778-046BDECA1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888516"/>
            <a:ext cx="3032449" cy="1600200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0FEC1AFF-CE27-E34F-80DB-4FF674BF3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448" y="2888516"/>
            <a:ext cx="3032449" cy="1600200"/>
          </a:xfrm>
          <a:prstGeom prst="rect">
            <a:avLst/>
          </a:prstGeom>
        </p:spPr>
      </p:pic>
      <p:pic>
        <p:nvPicPr>
          <p:cNvPr id="20" name="Picture 19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6045946-DC51-B444-91A3-B06BF9E81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311" y="2888516"/>
            <a:ext cx="3032449" cy="1600200"/>
          </a:xfrm>
          <a:prstGeom prst="rect">
            <a:avLst/>
          </a:prstGeom>
        </p:spPr>
      </p:pic>
      <p:pic>
        <p:nvPicPr>
          <p:cNvPr id="22" name="Picture 2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F7220EB9-75A0-7C49-8F6B-7CDB934DD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7347" y="2888516"/>
            <a:ext cx="303244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8151"/>
          </a:xfrm>
        </p:spPr>
        <p:txBody>
          <a:bodyPr/>
          <a:lstStyle/>
          <a:p>
            <a:r>
              <a:rPr lang="en-US" dirty="0"/>
              <a:t>Example GW–neutrino coincidence in O3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981"/>
            <a:ext cx="5779228" cy="3290949"/>
          </a:xfrm>
          <a:prstGeom prst="rect">
            <a:avLst/>
          </a:prstGeom>
        </p:spPr>
      </p:pic>
      <p:pic>
        <p:nvPicPr>
          <p:cNvPr id="1026" name="Picture 2" descr="https://icecube.wisc.edu/~rhussain/O3_followups/new_bkg/S190728q-5-Update/unblinded_skymap_zo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08" y="2414525"/>
            <a:ext cx="4961992" cy="40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4213" y="1144095"/>
            <a:ext cx="8862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S190728q (BBH)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Coincident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 reported publicly within few hours of GW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GCN: </a:t>
            </a:r>
            <a:r>
              <a:rPr lang="en-US" sz="2400" dirty="0">
                <a:latin typeface="+mj-lt"/>
                <a:hlinkClick r:id="rId5"/>
              </a:rPr>
              <a:t>https://gcn.gsfc.nasa.gov/gcn3/25210.gcn3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87556" y="3799055"/>
                <a:ext cx="26083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𝒑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= 0.0136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56" y="3799055"/>
                <a:ext cx="2608394" cy="523220"/>
              </a:xfrm>
              <a:prstGeom prst="rect">
                <a:avLst/>
              </a:prstGeom>
              <a:blipFill>
                <a:blip r:embed="rId6"/>
                <a:stretch>
                  <a:fillRect l="-1456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474491" y="5050348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IceCube</a:t>
            </a:r>
            <a:r>
              <a:rPr lang="en-US" b="1" dirty="0">
                <a:solidFill>
                  <a:srgbClr val="FF0000"/>
                </a:solidFill>
              </a:rPr>
              <a:t> Preliminary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57024" y="5570021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IceCube</a:t>
            </a:r>
            <a:r>
              <a:rPr lang="en-US" b="1" dirty="0">
                <a:solidFill>
                  <a:srgbClr val="FF0000"/>
                </a:solidFill>
              </a:rPr>
              <a:t> Preliminary</a:t>
            </a:r>
          </a:p>
        </p:txBody>
      </p:sp>
    </p:spTree>
    <p:extLst>
      <p:ext uri="{BB962C8B-B14F-4D97-AF65-F5344CB8AC3E}">
        <p14:creationId xmlns:p14="http://schemas.microsoft.com/office/powerpoint/2010/main" val="331454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E7A86C-9E64-7245-B95E-0263B36EC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16" y="768668"/>
            <a:ext cx="7647521" cy="5735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B22C1-7E0E-824E-97C0-91159B64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4179"/>
          </a:xfrm>
        </p:spPr>
        <p:txBody>
          <a:bodyPr/>
          <a:lstStyle/>
          <a:p>
            <a:r>
              <a:rPr lang="en-US" dirty="0"/>
              <a:t>P value distribution: all 67 O1, O2, O3 GW candidates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2D9EB-F9FC-6D46-A740-B023293F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0083-1BB3-764A-96CD-62ABA578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8EAA-F399-2642-8021-43AD8956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8FE76-C464-7D44-BF07-938C2A567E70}"/>
              </a:ext>
            </a:extLst>
          </p:cNvPr>
          <p:cNvSpPr txBox="1"/>
          <p:nvPr/>
        </p:nvSpPr>
        <p:spPr>
          <a:xfrm>
            <a:off x="542778" y="2895570"/>
            <a:ext cx="3779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No evidence for neutrinos coincident with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417439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84" y="0"/>
            <a:ext cx="10515600" cy="1325563"/>
          </a:xfrm>
        </p:spPr>
        <p:txBody>
          <a:bodyPr/>
          <a:lstStyle/>
          <a:p>
            <a:r>
              <a:rPr lang="en-US" dirty="0"/>
              <a:t>Results: O3 (first 28 candidates)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25089" y="2136338"/>
                <a:ext cx="338725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Neutrino U.L. min and max are constructed assuming point source hypothesis and varying location within 90% GW contour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+mj-lt"/>
                          </a:rPr>
                        </m:ctrlPr>
                      </m:sSubPr>
                      <m:e>
                        <m:r>
                          <a:rPr lang="en-US" i="1">
                            <a:latin typeface="+mj-lt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+mj-lt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U.L is computed by marginalizing over the 3D localization PDF for the GW source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9" y="2136338"/>
                <a:ext cx="3387256" cy="2862322"/>
              </a:xfrm>
              <a:prstGeom prst="rect">
                <a:avLst/>
              </a:prstGeom>
              <a:blipFill>
                <a:blip r:embed="rId3"/>
                <a:stretch>
                  <a:fillRect l="-746" t="-885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A935F77-9074-8D46-AC73-E0F8AFE1A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8" t="10795" r="16634" b="53998"/>
          <a:stretch/>
        </p:blipFill>
        <p:spPr>
          <a:xfrm>
            <a:off x="4079914" y="981049"/>
            <a:ext cx="8027025" cy="54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84" y="0"/>
            <a:ext cx="10515600" cy="1325563"/>
          </a:xfrm>
        </p:spPr>
        <p:txBody>
          <a:bodyPr/>
          <a:lstStyle/>
          <a:p>
            <a:r>
              <a:rPr lang="en-US" dirty="0"/>
              <a:t>Results: O3 (last 28 candidates)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25089" y="2136338"/>
                <a:ext cx="338725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Neutrino U.L. min and max are constructed assuming point source hypothesis and varying location within 90% GW contour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+mj-lt"/>
                  </a:rPr>
                  <a:t>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en-US" b="0" dirty="0">
                    <a:latin typeface="+mj-lt"/>
                  </a:rPr>
                  <a:t> U.L is computed by marginalizing over the 3D localization PDF for the GW source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9" y="2136338"/>
                <a:ext cx="3387256" cy="2862322"/>
              </a:xfrm>
              <a:prstGeom prst="rect">
                <a:avLst/>
              </a:prstGeom>
              <a:blipFill>
                <a:blip r:embed="rId3"/>
                <a:stretch>
                  <a:fillRect l="-746" t="-885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7847841-4606-EB47-BCC1-2A72945AC9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7" t="10234" r="16173" b="53967"/>
          <a:stretch/>
        </p:blipFill>
        <p:spPr>
          <a:xfrm>
            <a:off x="4097080" y="1013637"/>
            <a:ext cx="8019054" cy="55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7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3E401387-7803-9B4A-89D4-8C4788EB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42" y="1478968"/>
            <a:ext cx="7461069" cy="4573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02901-1AE1-6C4B-A85B-69E0CA92A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07" y="35841"/>
            <a:ext cx="10515600" cy="1325563"/>
          </a:xfrm>
        </p:spPr>
        <p:txBody>
          <a:bodyPr/>
          <a:lstStyle/>
          <a:p>
            <a:r>
              <a:rPr lang="en-US" dirty="0"/>
              <a:t>Results: O1, O2, and O3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3620B-85D2-6E4B-B844-7B9B2EA4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FDD5C-A87E-D84F-AE02-E9A6AE26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48369-F99B-C74F-AE4C-2691D093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D8399-60E0-3549-ACBA-41A2186FDFAC}"/>
              </a:ext>
            </a:extLst>
          </p:cNvPr>
          <p:cNvSpPr/>
          <p:nvPr/>
        </p:nvSpPr>
        <p:spPr>
          <a:xfrm>
            <a:off x="194335" y="1527086"/>
            <a:ext cx="41947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Upper limit on isotropic-equivalent energy in neutrinos depends on source distance, declination distribution in localization sky map, and any coincident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Energy is integrated from 10 GeV to 10</a:t>
            </a:r>
            <a:r>
              <a:rPr lang="en-US" sz="2400" baseline="30000" dirty="0">
                <a:latin typeface="+mj-lt"/>
              </a:rPr>
              <a:t>9.5</a:t>
            </a:r>
            <a:r>
              <a:rPr lang="en-US" sz="2400" dirty="0">
                <a:latin typeface="+mj-lt"/>
              </a:rPr>
              <a:t> GeV assuming E</a:t>
            </a:r>
            <a:r>
              <a:rPr lang="en-US" sz="2400" baseline="30000" dirty="0">
                <a:latin typeface="+mj-lt"/>
              </a:rPr>
              <a:t>-2</a:t>
            </a:r>
            <a:r>
              <a:rPr lang="en-US" sz="2400" dirty="0">
                <a:latin typeface="+mj-lt"/>
              </a:rPr>
              <a:t> neutrino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1 of 67 has no distance estimate (</a:t>
            </a:r>
            <a:r>
              <a:rPr lang="en-US" sz="2400" dirty="0" err="1">
                <a:latin typeface="+mj-lt"/>
              </a:rPr>
              <a:t>cWB</a:t>
            </a:r>
            <a:r>
              <a:rPr lang="en-US" sz="2400" dirty="0">
                <a:latin typeface="+mj-lt"/>
              </a:rPr>
              <a:t>) so no </a:t>
            </a:r>
            <a:r>
              <a:rPr lang="en-US" sz="2400" dirty="0" err="1">
                <a:latin typeface="+mj-lt"/>
              </a:rPr>
              <a:t>E</a:t>
            </a:r>
            <a:r>
              <a:rPr lang="en-US" sz="2400" baseline="-25000" dirty="0" err="1">
                <a:latin typeface="+mj-lt"/>
              </a:rPr>
              <a:t>iso</a:t>
            </a:r>
            <a:endParaRPr lang="en-US" sz="24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236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653F05-B6CF-1B47-9FF6-8A1F4E22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12" y="1308925"/>
            <a:ext cx="5881859" cy="4411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68"/>
            <a:ext cx="105156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8417"/>
            <a:ext cx="6619127" cy="535173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LIGO-Virgo Collaboration (LVC) has reported a total of 67 gravitational wave candidates during the complete O1, O2, and O3 observing runs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47 Binary black hole mergers (BBH)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7 Binary neutron star merger (BNS)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5 Neutron-star black hole (NSBH)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4 Mass gap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3 Terrestrial</a:t>
            </a:r>
          </a:p>
          <a:p>
            <a:pPr lvl="1"/>
            <a:r>
              <a:rPr lang="en-US" sz="1800" dirty="0">
                <a:latin typeface="+mj-lt"/>
                <a:cs typeface="Calibri" panose="020F0502020204030204" pitchFamily="34" charset="0"/>
              </a:rPr>
              <a:t>1 unclassified (coherent wave burst candidate)</a:t>
            </a:r>
          </a:p>
          <a:p>
            <a:pPr marL="0" indent="0">
              <a:buNone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Multi-messenger GW–EM and EM–neutrino signals have been discovered.  How about neutrino–GW?</a:t>
            </a:r>
          </a:p>
          <a:p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New paper on analysis of all 11 GW from O1 and O2 posted two weeks ago</a:t>
            </a:r>
          </a:p>
          <a:p>
            <a:pPr lvl="1"/>
            <a:r>
              <a:rPr lang="en-US" sz="1800" dirty="0" err="1">
                <a:latin typeface="+mj-lt"/>
                <a:cs typeface="Calibri" panose="020F0502020204030204" pitchFamily="34" charset="0"/>
              </a:rPr>
              <a:t>IceCube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Collaboration, </a:t>
            </a:r>
            <a:r>
              <a:rPr lang="en-US" sz="1800" dirty="0">
                <a:latin typeface="+mj-lt"/>
                <a:hlinkClick r:id="rId4"/>
              </a:rPr>
              <a:t>arXiv:2004.02910</a:t>
            </a:r>
            <a:endParaRPr lang="en-US" sz="18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4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Conclusion and 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305" y="1164134"/>
            <a:ext cx="11049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Completed search for neutrinos coincident with all 67 GW candidates in O1, O2, and O3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No evidence for neutrino emission from gravitational wave sources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Some </a:t>
            </a:r>
            <a:r>
              <a:rPr lang="en-US" sz="2000" dirty="0" err="1">
                <a:latin typeface="+mj-lt"/>
              </a:rPr>
              <a:t>IceCube</a:t>
            </a:r>
            <a:r>
              <a:rPr lang="en-US" sz="2000" dirty="0">
                <a:latin typeface="+mj-lt"/>
              </a:rPr>
              <a:t> event coincidences with interesting statistical significance reported in real time, enabling rapid electromagnetic follow-up in a search region ~10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times smaller than GW localization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Results from O1 and O2 neutrino searches: </a:t>
            </a:r>
            <a:r>
              <a:rPr lang="en-US" sz="2000" dirty="0" err="1">
                <a:latin typeface="+mj-lt"/>
              </a:rPr>
              <a:t>IceCube</a:t>
            </a:r>
            <a:r>
              <a:rPr lang="en-US" sz="2000" dirty="0">
                <a:latin typeface="+mj-lt"/>
              </a:rPr>
              <a:t> Collaboration,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hlinkClick r:id="rId3"/>
              </a:rPr>
              <a:t>arXiv:2004.02910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Real-time analysis pipeline responded to GW open public alerts in O3 with low latency, with </a:t>
            </a:r>
            <a:r>
              <a:rPr lang="en-US" sz="2000" dirty="0" err="1">
                <a:latin typeface="+mj-lt"/>
              </a:rPr>
              <a:t>IceCube</a:t>
            </a:r>
            <a:r>
              <a:rPr lang="en-US" sz="2000" dirty="0">
                <a:latin typeface="+mj-lt"/>
              </a:rPr>
              <a:t> GCNs reporting coincident neutrino events or upper limits posted within a few hours of GW detection</a:t>
            </a:r>
          </a:p>
          <a:p>
            <a:pPr marL="1257300" lvl="2" indent="-34290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Additional searches planned for archival GW and future open public alerts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Longer duration neutrino emission (two weeks)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+mj-lt"/>
              </a:rPr>
              <a:t>Neutrino-induced cascades, in addition to tracks</a:t>
            </a:r>
          </a:p>
        </p:txBody>
      </p:sp>
    </p:spTree>
    <p:extLst>
      <p:ext uri="{BB962C8B-B14F-4D97-AF65-F5344CB8AC3E}">
        <p14:creationId xmlns:p14="http://schemas.microsoft.com/office/powerpoint/2010/main" val="72131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279A-77FD-CA44-9B24-7A9F1FEC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11" y="23486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F7236-4346-EC4C-8B9F-941B27FF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9935-74EE-4B49-B5E6-0B1E3D5D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31FB4-3759-CF44-94F5-6BBC5B2D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22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61" y="1322401"/>
            <a:ext cx="4973974" cy="3159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Analysis Procedure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22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5341" y="1322401"/>
            <a:ext cx="7347256" cy="4484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Consider ±500 second time window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Perform all-sky scan over full sky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Weight resulting test statistic (TS) by spatial prior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Record maximum TS value in the sky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Perform 30k neutrino scrambles with fixed </a:t>
            </a:r>
            <a:r>
              <a:rPr lang="en-US" sz="2200" dirty="0" err="1">
                <a:latin typeface="+mj-lt"/>
              </a:rPr>
              <a:t>skymap</a:t>
            </a:r>
            <a:endParaRPr lang="en-US" sz="2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+mj-lt"/>
            </a:endParaRPr>
          </a:p>
          <a:p>
            <a:pPr marL="0" indent="0">
              <a:buFont typeface="Arial"/>
              <a:buNone/>
            </a:pPr>
            <a:r>
              <a:rPr lang="en-US" sz="2200" u="sng" dirty="0">
                <a:latin typeface="+mj-lt"/>
              </a:rPr>
              <a:t>Event Sample:</a:t>
            </a:r>
          </a:p>
          <a:p>
            <a:r>
              <a:rPr lang="en-US" sz="2200" dirty="0">
                <a:latin typeface="+mj-lt"/>
              </a:rPr>
              <a:t>Gamma-ray follow up (GFU) </a:t>
            </a:r>
            <a:r>
              <a:rPr lang="en-US" sz="2200" dirty="0" err="1">
                <a:latin typeface="+mj-lt"/>
              </a:rPr>
              <a:t>IceCube</a:t>
            </a:r>
            <a:r>
              <a:rPr lang="en-US" sz="2200" dirty="0">
                <a:latin typeface="+mj-lt"/>
              </a:rPr>
              <a:t> event sample</a:t>
            </a:r>
          </a:p>
          <a:p>
            <a:r>
              <a:rPr lang="en-US" sz="2200" dirty="0">
                <a:latin typeface="+mj-lt"/>
              </a:rPr>
              <a:t>6.7mHz all sky rate</a:t>
            </a:r>
          </a:p>
          <a:p>
            <a:r>
              <a:rPr lang="en-US" sz="2200" dirty="0">
                <a:latin typeface="+mj-lt"/>
              </a:rPr>
              <a:t>Median angular error  &lt;1° for neutrino energies &gt;1TeV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15354" y="4297671"/>
            <a:ext cx="226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Example: GW170608</a:t>
            </a:r>
          </a:p>
        </p:txBody>
      </p:sp>
    </p:spTree>
    <p:extLst>
      <p:ext uri="{BB962C8B-B14F-4D97-AF65-F5344CB8AC3E}">
        <p14:creationId xmlns:p14="http://schemas.microsoft.com/office/powerpoint/2010/main" val="39846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Calculating the neutrino flux sensitivity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45" y="1436789"/>
            <a:ext cx="5954855" cy="45127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2776" y="1423601"/>
                <a:ext cx="5503224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200" dirty="0">
                    <a:latin typeface="+mj-lt"/>
                  </a:rPr>
                  <a:t>Compute 90% C.L. sensitivity flux,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𝐹</m:t>
                    </m:r>
                  </m:oMath>
                </a14:m>
                <a:r>
                  <a:rPr lang="en-US" sz="2200" dirty="0">
                    <a:latin typeface="+mj-lt"/>
                  </a:rPr>
                  <a:t>, by injecting neutrinos from Monte Carlo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200" dirty="0">
                  <a:latin typeface="+mj-lt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200" dirty="0">
                    <a:latin typeface="+mj-lt"/>
                  </a:rPr>
                  <a:t>Inject neutrinos until 90% of trials return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sz="2200" dirty="0">
                    <a:latin typeface="+mj-lt"/>
                  </a:rPr>
                  <a:t> greater than the median of the background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200" dirty="0">
                  <a:latin typeface="+mj-lt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200" b="1" u="sng" dirty="0">
                    <a:latin typeface="+mj-lt"/>
                  </a:rPr>
                  <a:t>For Upper Limits: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200" dirty="0">
                    <a:latin typeface="+mj-lt"/>
                  </a:rPr>
                  <a:t>For upper limits we use the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sz="2200" dirty="0">
                    <a:latin typeface="+mj-lt"/>
                  </a:rPr>
                  <a:t> as the threshold rather than the median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200" dirty="0">
                    <a:latin typeface="+mj-lt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𝑜𝑏𝑠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𝑚𝑒𝑑𝑖𝑎𝑛</m:t>
                        </m:r>
                      </m:sub>
                    </m:sSub>
                  </m:oMath>
                </a14:m>
                <a:r>
                  <a:rPr lang="en-US" sz="2200" dirty="0">
                    <a:latin typeface="+mj-lt"/>
                  </a:rPr>
                  <a:t> then we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𝑚𝑒𝑑𝑖𝑎𝑛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+mj-lt"/>
                  </a:rPr>
                  <a:t>as the threshold to be conservative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6" y="1423601"/>
                <a:ext cx="5503224" cy="4493538"/>
              </a:xfrm>
              <a:prstGeom prst="rect">
                <a:avLst/>
              </a:prstGeom>
              <a:blipFill>
                <a:blip r:embed="rId4"/>
                <a:stretch>
                  <a:fillRect l="-1152" t="-845" r="-691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11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Likelihood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937" y="1517556"/>
            <a:ext cx="384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Likelihood: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937" y="3828034"/>
            <a:ext cx="311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Statistic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56229"/>
            <a:ext cx="6435409" cy="1295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" y="4472886"/>
            <a:ext cx="4566861" cy="14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05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Likelihood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937" y="1517556"/>
            <a:ext cx="384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Likelihood: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937" y="3828034"/>
            <a:ext cx="311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Statistic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56229"/>
            <a:ext cx="6435409" cy="1295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" y="4472886"/>
            <a:ext cx="4566861" cy="1440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71494" y="2179067"/>
            <a:ext cx="415637" cy="4732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1954" y="2179067"/>
            <a:ext cx="415637" cy="4732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62974" y="3228704"/>
            <a:ext cx="262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Signal and Background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212081" y="1517556"/>
                <a:ext cx="3567448" cy="221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Δ</m:t>
                                  </m:r>
                                  <m:r>
                                    <a:rPr lang="el-GR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|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2400" b="0" i="1" dirty="0">
                  <a:solidFill>
                    <a:schemeClr val="accent6">
                      <a:lumMod val="75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𝑠𝑝𝑎𝑐𝑒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 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081" y="1517556"/>
                <a:ext cx="3567448" cy="22179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632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Likelihood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937" y="1517556"/>
            <a:ext cx="384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Likelihood: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937" y="3828034"/>
            <a:ext cx="311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Statistic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56229"/>
            <a:ext cx="6435409" cy="1295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" y="4472886"/>
            <a:ext cx="4566861" cy="14405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39741" y="1956229"/>
            <a:ext cx="3294530" cy="1295803"/>
          </a:xfrm>
          <a:prstGeom prst="rect">
            <a:avLst/>
          </a:prstGeom>
          <a:solidFill>
            <a:schemeClr val="accent2">
              <a:lumMod val="75000"/>
              <a:alpha val="6000"/>
            </a:schemeClr>
          </a:solidFill>
          <a:ln w="222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73717" y="3252032"/>
            <a:ext cx="222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Poisson Probability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71494" y="2179067"/>
            <a:ext cx="415637" cy="4732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51954" y="2179067"/>
            <a:ext cx="415637" cy="4732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62974" y="3228704"/>
            <a:ext cx="262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Signal and Background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212081" y="1517556"/>
                <a:ext cx="3567448" cy="31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Δ</m:t>
                                  </m:r>
                                  <m:r>
                                    <a:rPr lang="el-GR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|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2400" b="0" i="1" dirty="0">
                  <a:solidFill>
                    <a:schemeClr val="accent6">
                      <a:lumMod val="75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𝑠𝑝𝑎𝑐𝑒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 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: Expected number of signal and background events</a:t>
                </a:r>
              </a:p>
              <a:p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081" y="1517556"/>
                <a:ext cx="3567448" cy="3141309"/>
              </a:xfrm>
              <a:prstGeom prst="rect">
                <a:avLst/>
              </a:prstGeom>
              <a:blipFill rotWithShape="0">
                <a:blip r:embed="rId5"/>
                <a:stretch>
                  <a:fillRect l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54851" y="4651046"/>
                <a:ext cx="28773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Free Parameters: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51" y="4651046"/>
                <a:ext cx="2877355" cy="830997"/>
              </a:xfrm>
              <a:prstGeom prst="rect">
                <a:avLst/>
              </a:prstGeom>
              <a:blipFill rotWithShape="0">
                <a:blip r:embed="rId6"/>
                <a:stretch>
                  <a:fillRect t="-5882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788573" y="4651045"/>
            <a:ext cx="2609909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3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map&#10;&#10;Description automatically generated">
            <a:extLst>
              <a:ext uri="{FF2B5EF4-FFF2-40B4-BE49-F238E27FC236}">
                <a16:creationId xmlns:a16="http://schemas.microsoft.com/office/drawing/2014/main" id="{CA34F412-F6B0-6D4D-8419-7E7032740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18153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Test statistic distribution (background only)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38200" y="1211205"/>
                <a:ext cx="108331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For every GW event we build a background test statistic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sz="2400" dirty="0">
                    <a:latin typeface="+mj-lt"/>
                  </a:rPr>
                  <a:t>) distribution using 30k neutrino scrambles and a fixed GW </a:t>
                </a:r>
                <a:r>
                  <a:rPr lang="en-US" sz="2400" dirty="0" err="1">
                    <a:latin typeface="+mj-lt"/>
                  </a:rPr>
                  <a:t>skymap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11205"/>
                <a:ext cx="10833100" cy="830997"/>
              </a:xfrm>
              <a:prstGeom prst="rect">
                <a:avLst/>
              </a:prstGeom>
              <a:blipFill>
                <a:blip r:embed="rId4"/>
                <a:stretch>
                  <a:fillRect l="-820"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310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Interesting GW–neutrino coincidences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1627518"/>
            <a:ext cx="104068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S190517h (BBH)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one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 (p=0.094 maximum likelihood)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hlinkClick r:id="rId3"/>
              </a:rPr>
              <a:t>https://gcn.gsfc.nasa.gov/gcn/gcn3/24573.gcn3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S190728q (BBH)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one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 (p=0.014 maximum likelihood, p=0.010 Bayesian)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hlinkClick r:id="rId4"/>
              </a:rPr>
              <a:t>https://gcn.gsfc.nasa.gov/gcn3/25210.gcn3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S191216ap (Mass Gap)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one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 (p=0.104 maximum likelihood, p=0.0059 Bayesian)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hlinkClick r:id="rId5"/>
              </a:rPr>
              <a:t>https://gcn.gsfc.nasa.gov/gcn3/26460.gcn3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S200213t (BNS)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one </a:t>
            </a:r>
            <a:r>
              <a:rPr lang="en-US" sz="2400" dirty="0" err="1">
                <a:latin typeface="+mj-lt"/>
              </a:rPr>
              <a:t>IceCube</a:t>
            </a:r>
            <a:r>
              <a:rPr lang="en-US" sz="2400" dirty="0">
                <a:latin typeface="+mj-lt"/>
              </a:rPr>
              <a:t> event (p=0.017 maximum likelihood, p=0.003 Bayesian)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hlinkClick r:id="rId6"/>
              </a:rPr>
              <a:t>https://gcn.gsfc.nasa.gov/gcn3/27043.gcn3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62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28ED0-F358-874C-992F-14219C5D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BCCB-D556-7143-A0DC-47805121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18DE-37AD-AB47-8176-B50B81A2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D22E75-CA33-9745-9E57-BC0F5879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68" y="0"/>
            <a:ext cx="8609685" cy="6490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D32F7-614A-D34B-B9A5-7116DA5783A3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3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Search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918" y="1189262"/>
            <a:ext cx="6221764" cy="5310929"/>
          </a:xfrm>
        </p:spPr>
        <p:txBody>
          <a:bodyPr>
            <a:noAutofit/>
          </a:bodyPr>
          <a:lstStyle/>
          <a:p>
            <a:r>
              <a:rPr lang="en-US" sz="2000" dirty="0" err="1">
                <a:latin typeface="+mj-lt"/>
              </a:rPr>
              <a:t>IceCube</a:t>
            </a:r>
            <a:r>
              <a:rPr lang="en-US" sz="2000" dirty="0">
                <a:latin typeface="+mj-lt"/>
              </a:rPr>
              <a:t> has completed searches for neutrino emission from GW events detected by LVC during O1, O2, and O3 observing runs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Searched ±500 second time window with respect to GW event time, using localization sky maps provided by LVC 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Two analyses described in </a:t>
            </a:r>
            <a:r>
              <a:rPr lang="en-US" sz="2000" dirty="0" err="1">
                <a:latin typeface="+mj-lt"/>
                <a:cs typeface="Calibri" panose="020F0502020204030204" pitchFamily="34" charset="0"/>
              </a:rPr>
              <a:t>IceCube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 Collaboration, </a:t>
            </a:r>
            <a:r>
              <a:rPr lang="en-US" sz="2000" dirty="0">
                <a:latin typeface="+mj-lt"/>
                <a:hlinkClick r:id="rId3"/>
              </a:rPr>
              <a:t>arXiv:2004.02910</a:t>
            </a:r>
            <a:r>
              <a:rPr lang="en-US" sz="2000" dirty="0">
                <a:latin typeface="+mj-lt"/>
              </a:rPr>
              <a:t> (O1 &amp; O2 results)</a:t>
            </a:r>
          </a:p>
          <a:p>
            <a:pPr lvl="1"/>
            <a:r>
              <a:rPr lang="en-US" sz="2000" dirty="0">
                <a:latin typeface="+mj-lt"/>
              </a:rPr>
              <a:t>Maximum likelihood search for arbitrary transients (focus of this talk)</a:t>
            </a:r>
          </a:p>
          <a:p>
            <a:pPr lvl="1"/>
            <a:r>
              <a:rPr lang="en-US" sz="2000" dirty="0">
                <a:latin typeface="+mj-lt"/>
              </a:rPr>
              <a:t>Bayesian search with astrophysical priors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In O3, ran in real time in order to quickly report coincident neutrino candidates with ~10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times smaller localization sky area than GW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82" y="1932053"/>
            <a:ext cx="5132036" cy="34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9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7F4A-0BF4-A745-A3DA-973AC518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55326" cy="1350446"/>
          </a:xfrm>
        </p:spPr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event localization area compared to GW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1AA3C-6DEB-654B-B90A-35A98788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EE888-3A3E-7149-B39B-DAA35151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01537-5C97-294F-AB59-37A6E0DC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A99F15F-BF2E-BF4E-A3A3-E63B3BF8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21543"/>
            <a:ext cx="6846277" cy="5134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5327A5-6EDE-6D44-B369-21630EDE95A1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5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33" y="5723379"/>
            <a:ext cx="3733800" cy="769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41" y="3777595"/>
            <a:ext cx="4050385" cy="1316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"/>
            <a:ext cx="10515600" cy="1325563"/>
          </a:xfrm>
        </p:spPr>
        <p:txBody>
          <a:bodyPr/>
          <a:lstStyle/>
          <a:p>
            <a:r>
              <a:rPr lang="en-US" dirty="0"/>
              <a:t>Spatial Prior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4</a:t>
            </a:fld>
            <a:endParaRPr lang="en-US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838200" y="1262260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j-lt"/>
              </a:rPr>
              <a:t>Incorporate the gravitational wave probability </a:t>
            </a:r>
            <a:r>
              <a:rPr lang="en-US" dirty="0" err="1">
                <a:latin typeface="+mj-lt"/>
              </a:rPr>
              <a:t>skymap</a:t>
            </a:r>
            <a:r>
              <a:rPr lang="en-US" dirty="0">
                <a:latin typeface="+mj-lt"/>
              </a:rPr>
              <a:t> as a spatial prior in the likelihood at every point in the sky: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8453725" y="3261892"/>
            <a:ext cx="360218" cy="48688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03246" y="2195316"/>
                <a:ext cx="3868152" cy="9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</a:rPr>
                            <m:t>𝐿𝑖𝑔𝑜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𝑃𝑟𝑜𝑏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</a:rPr>
                            <m:t>𝑃𝑖𝑥𝑒𝑙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𝑆𝑜𝑙𝑖𝑑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𝐴𝑛𝑔𝑙𝑒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246" y="2195316"/>
                <a:ext cx="3868152" cy="9859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>
            <a:off x="8457213" y="5123202"/>
            <a:ext cx="360218" cy="48688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2B7DEE-7BB4-8348-B0DB-713F4853F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1" y="2450154"/>
            <a:ext cx="4973974" cy="31599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E94FE1-F1F5-0B4C-A19E-F207A5576E93}"/>
              </a:ext>
            </a:extLst>
          </p:cNvPr>
          <p:cNvSpPr txBox="1"/>
          <p:nvPr/>
        </p:nvSpPr>
        <p:spPr>
          <a:xfrm>
            <a:off x="1867674" y="5425424"/>
            <a:ext cx="226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Example: GW170608</a:t>
            </a:r>
          </a:p>
        </p:txBody>
      </p:sp>
    </p:spTree>
    <p:extLst>
      <p:ext uri="{BB962C8B-B14F-4D97-AF65-F5344CB8AC3E}">
        <p14:creationId xmlns:p14="http://schemas.microsoft.com/office/powerpoint/2010/main" val="140991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DFD6FD0-FFA3-C744-9B29-5A2ED22A0300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8293E-BDB1-7D41-B092-E677929B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Neutrino flux sensitivity vs. declination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AADCC-7FEE-6C41-8ECE-9405B56E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2791E-7EBC-1147-A6B5-23FEDBE5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68DA4-BEA7-8744-9CB4-71E4791E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A89CCE-78CA-F044-9751-513AB3BC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689" y="1238250"/>
            <a:ext cx="5842000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0C878-7596-D542-B14A-5E8DD9FFC5AB}"/>
              </a:ext>
            </a:extLst>
          </p:cNvPr>
          <p:cNvSpPr txBox="1"/>
          <p:nvPr/>
        </p:nvSpPr>
        <p:spPr>
          <a:xfrm>
            <a:off x="461088" y="1873767"/>
            <a:ext cx="550322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err="1">
                <a:latin typeface="+mj-lt"/>
              </a:rPr>
              <a:t>IceCube</a:t>
            </a:r>
            <a:r>
              <a:rPr lang="en-US" sz="2200" dirty="0">
                <a:latin typeface="+mj-lt"/>
              </a:rPr>
              <a:t> operates with &gt;99% </a:t>
            </a:r>
            <a:r>
              <a:rPr lang="en-US" sz="2200" dirty="0" err="1">
                <a:latin typeface="+mj-lt"/>
              </a:rPr>
              <a:t>livetime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Sensitivity to the full sky (4π), with better sensitivity in Northern sky than Southern sky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Analysis accounts for full GW sky map, angular uncertainty of </a:t>
            </a:r>
            <a:r>
              <a:rPr lang="en-US" sz="2200" dirty="0" err="1">
                <a:latin typeface="+mj-lt"/>
              </a:rPr>
              <a:t>IceCube</a:t>
            </a:r>
            <a:r>
              <a:rPr lang="en-US" sz="2200" dirty="0">
                <a:latin typeface="+mj-lt"/>
              </a:rPr>
              <a:t> events, background rate of event selection, and neutrino effective area dependence on declination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1C793-F17F-3B47-BF24-D0C0CCCE6522}"/>
              </a:ext>
            </a:extLst>
          </p:cNvPr>
          <p:cNvSpPr/>
          <p:nvPr/>
        </p:nvSpPr>
        <p:spPr>
          <a:xfrm>
            <a:off x="8641592" y="1873767"/>
            <a:ext cx="2544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IceCube Collaboration,</a:t>
            </a:r>
          </a:p>
          <a:p>
            <a:pPr algn="ctr"/>
            <a:r>
              <a:rPr lang="en-US" sz="2000" dirty="0">
                <a:latin typeface="+mj-lt"/>
                <a:hlinkClick r:id="rId3"/>
              </a:rPr>
              <a:t>arXiv:2004.02910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09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2614"/>
          </a:xfrm>
        </p:spPr>
        <p:txBody>
          <a:bodyPr>
            <a:normAutofit/>
          </a:bodyPr>
          <a:lstStyle/>
          <a:p>
            <a:r>
              <a:rPr lang="en-US" sz="4000" dirty="0"/>
              <a:t>Simultaneous </a:t>
            </a:r>
            <a:r>
              <a:rPr lang="en-US" sz="4000" dirty="0" err="1"/>
              <a:t>IceCube</a:t>
            </a:r>
            <a:r>
              <a:rPr lang="en-US" sz="4000" dirty="0"/>
              <a:t> events: all 11 GW from O1 and O2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317"/>
            <a:ext cx="3059912" cy="1629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14" y="4215164"/>
            <a:ext cx="3056852" cy="1628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5164"/>
            <a:ext cx="3054406" cy="1626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15" y="2571228"/>
            <a:ext cx="3061185" cy="16305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5" y="2546533"/>
            <a:ext cx="3107548" cy="1655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06" y="2558568"/>
            <a:ext cx="3084952" cy="1643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1906"/>
            <a:ext cx="3059912" cy="1629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78" y="944820"/>
            <a:ext cx="3042622" cy="16207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5" y="935315"/>
            <a:ext cx="3047396" cy="16232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12" y="944819"/>
            <a:ext cx="3029554" cy="1613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82103"/>
            <a:ext cx="3104446" cy="16536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E99702-D88C-094E-977A-BDE5A1420487}"/>
              </a:ext>
            </a:extLst>
          </p:cNvPr>
          <p:cNvSpPr/>
          <p:nvPr/>
        </p:nvSpPr>
        <p:spPr>
          <a:xfrm>
            <a:off x="9647329" y="4674714"/>
            <a:ext cx="2544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IceCube Collaboration,</a:t>
            </a:r>
          </a:p>
          <a:p>
            <a:pPr algn="ctr"/>
            <a:r>
              <a:rPr lang="en-US" sz="2000" dirty="0">
                <a:latin typeface="+mj-lt"/>
                <a:hlinkClick r:id="rId14"/>
              </a:rPr>
              <a:t>arXiv:2004.02910</a:t>
            </a:r>
            <a:endParaRPr lang="en-US" sz="20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2A1DAE-13FE-A849-BD66-63768D845130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1E7A0-0339-2B44-952E-0FD6279A8FE7}"/>
              </a:ext>
            </a:extLst>
          </p:cNvPr>
          <p:cNvSpPr txBox="1"/>
          <p:nvPr/>
        </p:nvSpPr>
        <p:spPr>
          <a:xfrm>
            <a:off x="433597" y="5983498"/>
            <a:ext cx="525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 and </a:t>
            </a:r>
            <a:r>
              <a:rPr lang="en-US" dirty="0" err="1"/>
              <a:t>IceCube</a:t>
            </a:r>
            <a:r>
              <a:rPr lang="en-US" dirty="0"/>
              <a:t> event contours are 90% containment</a:t>
            </a:r>
          </a:p>
        </p:txBody>
      </p:sp>
    </p:spTree>
    <p:extLst>
      <p:ext uri="{BB962C8B-B14F-4D97-AF65-F5344CB8AC3E}">
        <p14:creationId xmlns:p14="http://schemas.microsoft.com/office/powerpoint/2010/main" val="12590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"/>
            <a:ext cx="11353800" cy="1325563"/>
          </a:xfrm>
        </p:spPr>
        <p:txBody>
          <a:bodyPr/>
          <a:lstStyle/>
          <a:p>
            <a:r>
              <a:rPr lang="en-US" dirty="0"/>
              <a:t>Results: O1 and O2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1DFF-8275-4841-AF24-A080D672144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728" y="1016056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No significant neutrino coincidence is found among the 11 GW in O1 and O2 GW (</a:t>
            </a:r>
            <a:r>
              <a:rPr lang="en-US" sz="2400" dirty="0">
                <a:latin typeface="+mj-lt"/>
                <a:hlinkClick r:id="rId3"/>
              </a:rPr>
              <a:t>GWTC-1</a:t>
            </a:r>
            <a:r>
              <a:rPr lang="en-US" sz="2400" dirty="0">
                <a:latin typeface="+mj-lt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F287FD-D202-9441-8DC9-664E0D74D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3" t="1152" r="399" b="-1152"/>
          <a:stretch/>
        </p:blipFill>
        <p:spPr>
          <a:xfrm>
            <a:off x="118872" y="1636776"/>
            <a:ext cx="11695176" cy="47640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8522DDB-4D7F-6144-8C78-74EC06A87580}"/>
              </a:ext>
            </a:extLst>
          </p:cNvPr>
          <p:cNvSpPr/>
          <p:nvPr/>
        </p:nvSpPr>
        <p:spPr>
          <a:xfrm>
            <a:off x="7518551" y="6234752"/>
            <a:ext cx="4424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IceCube Collaboration, </a:t>
            </a:r>
            <a:r>
              <a:rPr lang="en-US" sz="2000" dirty="0">
                <a:latin typeface="+mj-lt"/>
                <a:hlinkClick r:id="rId5"/>
              </a:rPr>
              <a:t>arXiv:2004.02910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6BEA1-75F2-D647-A72B-686FB6132BE5}"/>
              </a:ext>
            </a:extLst>
          </p:cNvPr>
          <p:cNvSpPr txBox="1"/>
          <p:nvPr/>
        </p:nvSpPr>
        <p:spPr>
          <a:xfrm>
            <a:off x="562069" y="6234752"/>
            <a:ext cx="544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Results of maximum likelihood generic transients search</a:t>
            </a:r>
          </a:p>
        </p:txBody>
      </p:sp>
    </p:spTree>
    <p:extLst>
      <p:ext uri="{BB962C8B-B14F-4D97-AF65-F5344CB8AC3E}">
        <p14:creationId xmlns:p14="http://schemas.microsoft.com/office/powerpoint/2010/main" val="179659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36EE-738C-3D44-9899-504098E7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" y="-2615"/>
            <a:ext cx="10515600" cy="1325563"/>
          </a:xfrm>
        </p:spPr>
        <p:txBody>
          <a:bodyPr/>
          <a:lstStyle/>
          <a:p>
            <a:r>
              <a:rPr lang="en-US" dirty="0"/>
              <a:t>Results: O1 and O2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142F6-61B0-4E4F-A4DF-8297452C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180A9-145B-4541-AB75-46FA5CFB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DAD40-EBFF-0A4C-8FE9-6BAB485E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0057489-F051-1845-A1A4-00C98FF1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93" y="1595277"/>
            <a:ext cx="7479907" cy="44186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49794E-2DDA-1547-AA0D-CA472CCC9D62}"/>
              </a:ext>
            </a:extLst>
          </p:cNvPr>
          <p:cNvSpPr/>
          <p:nvPr/>
        </p:nvSpPr>
        <p:spPr>
          <a:xfrm>
            <a:off x="7853801" y="4653311"/>
            <a:ext cx="2544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IceCube Collaboration,</a:t>
            </a:r>
          </a:p>
          <a:p>
            <a:pPr algn="ctr"/>
            <a:r>
              <a:rPr lang="en-US" sz="2000" dirty="0">
                <a:latin typeface="+mj-lt"/>
                <a:hlinkClick r:id="rId4"/>
              </a:rPr>
              <a:t>arXiv:2004.02910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7CD4D-0D24-5045-9A2F-778612043277}"/>
              </a:ext>
            </a:extLst>
          </p:cNvPr>
          <p:cNvSpPr txBox="1"/>
          <p:nvPr/>
        </p:nvSpPr>
        <p:spPr>
          <a:xfrm>
            <a:off x="165666" y="1595277"/>
            <a:ext cx="436413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Given measured distance to source, set upper limits on bolometric energy in neutrinos (assuming isotropic emission)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Compare to energy scale radiated in GW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Compare to total rest mass energy in progenitor binary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</a:rPr>
              <a:t>Compare to gamma-ray energy in GRB 170817A (GW 170817)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816C-E044-794D-A7B1-B761E51D77DE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1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7550A7-83ED-494F-915C-988EC504EC56}"/>
              </a:ext>
            </a:extLst>
          </p:cNvPr>
          <p:cNvSpPr txBox="1"/>
          <p:nvPr/>
        </p:nvSpPr>
        <p:spPr>
          <a:xfrm>
            <a:off x="0" y="203"/>
            <a:ext cx="12192000" cy="937948"/>
          </a:xfrm>
          <a:prstGeom prst="rect">
            <a:avLst/>
          </a:prstGeom>
          <a:solidFill>
            <a:schemeClr val="accent5">
              <a:alpha val="22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34346-C771-2B41-BFD3-18945BD5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937948"/>
          </a:xfrm>
        </p:spPr>
        <p:txBody>
          <a:bodyPr/>
          <a:lstStyle/>
          <a:p>
            <a:r>
              <a:rPr lang="en-US" dirty="0"/>
              <a:t>Real-time analysis ran throughout O3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A370-484F-2142-9275-B881F38EA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79580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+mj-lt"/>
              </a:rPr>
              <a:t>IceCube</a:t>
            </a:r>
            <a:r>
              <a:rPr lang="en-US" dirty="0">
                <a:latin typeface="+mj-lt"/>
              </a:rPr>
              <a:t> events are reconstructed and available in North within &lt;1 minute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Analysis pipeline completes within a few minutes and identifies </a:t>
            </a:r>
            <a:r>
              <a:rPr lang="en-US" dirty="0" err="1">
                <a:latin typeface="+mj-lt"/>
              </a:rPr>
              <a:t>IceCube</a:t>
            </a:r>
            <a:r>
              <a:rPr lang="en-US" dirty="0">
                <a:latin typeface="+mj-lt"/>
              </a:rPr>
              <a:t> events in temporal (±500 sec) and spatial coincidence with GW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Results are human vetted and posted as GCN with coincident neutrino candidate information or upper limits, within few hours of GW detection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coincident neutrino candidates, search region for counterparts is a few square degrees (~5 </a:t>
            </a:r>
            <a:r>
              <a:rPr lang="en-US" dirty="0" err="1">
                <a:latin typeface="+mj-lt"/>
              </a:rPr>
              <a:t>sq</a:t>
            </a:r>
            <a:r>
              <a:rPr lang="en-US" dirty="0">
                <a:latin typeface="+mj-lt"/>
              </a:rPr>
              <a:t> deg median) compared to a few hundred square degrees for full GW (~800 </a:t>
            </a:r>
            <a:r>
              <a:rPr lang="en-US" dirty="0" err="1">
                <a:latin typeface="+mj-lt"/>
              </a:rPr>
              <a:t>sq</a:t>
            </a:r>
            <a:r>
              <a:rPr lang="en-US" dirty="0">
                <a:latin typeface="+mj-lt"/>
              </a:rPr>
              <a:t> deg median)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9134-B8D7-B84E-93DF-3FA21EF2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Justin Vandenbroucke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2B9B1-BE2A-5C4E-93EC-95ED10B1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IceCube search for neutrinos coincident with gravitational waves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619B3-C6E0-D54C-AFFD-D8339F3E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92B8-E309-E249-822E-8E8A404DFC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3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1846</Words>
  <Application>Microsoft Macintosh PowerPoint</Application>
  <PresentationFormat>Widescreen</PresentationFormat>
  <Paragraphs>309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Custom Design</vt:lpstr>
      <vt:lpstr>1_Custom Design</vt:lpstr>
      <vt:lpstr>2_Custom Design</vt:lpstr>
      <vt:lpstr>Searching for astrophysical neutrinos from gravitational wave sources in real time with IceCube</vt:lpstr>
      <vt:lpstr>Introduction</vt:lpstr>
      <vt:lpstr>Search strategy</vt:lpstr>
      <vt:lpstr>Spatial Prior</vt:lpstr>
      <vt:lpstr>Neutrino flux sensitivity vs. declination</vt:lpstr>
      <vt:lpstr>Simultaneous IceCube events: all 11 GW from O1 and O2</vt:lpstr>
      <vt:lpstr>Results: O1 and O2</vt:lpstr>
      <vt:lpstr>Results: O1 and O2</vt:lpstr>
      <vt:lpstr>Real-time analysis ran throughout O3</vt:lpstr>
      <vt:lpstr>Simultaneous IceCube events: O3 (GW candidates 1–12)</vt:lpstr>
      <vt:lpstr>Simultaneous IceCube events: O3 (GW candidates 13–24)</vt:lpstr>
      <vt:lpstr>Simultaneous IceCube events: O3 (GW candidates 25-36)</vt:lpstr>
      <vt:lpstr>Simultaneous IceCube events: O3 (GW candidates 37-48)</vt:lpstr>
      <vt:lpstr>Simultaneous IceCube events: O3 (GW candidates 49-56)</vt:lpstr>
      <vt:lpstr>Example GW–neutrino coincidence in O3</vt:lpstr>
      <vt:lpstr>P value distribution: all 67 O1, O2, O3 GW candidates</vt:lpstr>
      <vt:lpstr>Results: O3 (first 28 candidates)</vt:lpstr>
      <vt:lpstr>Results: O3 (last 28 candidates)</vt:lpstr>
      <vt:lpstr>Results: O1, O2, and O3</vt:lpstr>
      <vt:lpstr>Conclusion and outlook</vt:lpstr>
      <vt:lpstr>Backup slides</vt:lpstr>
      <vt:lpstr>Analysis Procedure</vt:lpstr>
      <vt:lpstr>Calculating the neutrino flux sensitivity</vt:lpstr>
      <vt:lpstr>Likelihood Construction</vt:lpstr>
      <vt:lpstr>Likelihood Construction</vt:lpstr>
      <vt:lpstr>Likelihood Construction</vt:lpstr>
      <vt:lpstr>Test statistic distribution (background only)</vt:lpstr>
      <vt:lpstr>Interesting GW–neutrino coincidences</vt:lpstr>
      <vt:lpstr>PowerPoint Presentation</vt:lpstr>
      <vt:lpstr>IceCube event localization area compared to GW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Neutrinos from Compact Binary Mergers with IceCube </dc:title>
  <dc:creator>RAAMIS HUSSAIN</dc:creator>
  <cp:lastModifiedBy>Justin Vandenbroucke</cp:lastModifiedBy>
  <cp:revision>43</cp:revision>
  <dcterms:created xsi:type="dcterms:W3CDTF">2020-04-09T23:25:37Z</dcterms:created>
  <dcterms:modified xsi:type="dcterms:W3CDTF">2020-04-22T01:36:36Z</dcterms:modified>
</cp:coreProperties>
</file>